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300" r:id="rId4"/>
    <p:sldId id="283" r:id="rId5"/>
    <p:sldId id="284" r:id="rId6"/>
    <p:sldId id="261" r:id="rId7"/>
    <p:sldId id="258" r:id="rId8"/>
    <p:sldId id="285" r:id="rId9"/>
    <p:sldId id="286" r:id="rId10"/>
    <p:sldId id="302" r:id="rId11"/>
    <p:sldId id="287" r:id="rId12"/>
    <p:sldId id="288" r:id="rId13"/>
    <p:sldId id="260" r:id="rId14"/>
    <p:sldId id="262" r:id="rId15"/>
    <p:sldId id="289" r:id="rId16"/>
    <p:sldId id="263" r:id="rId17"/>
    <p:sldId id="265" r:id="rId18"/>
    <p:sldId id="264" r:id="rId19"/>
    <p:sldId id="268" r:id="rId20"/>
    <p:sldId id="269" r:id="rId21"/>
    <p:sldId id="273" r:id="rId22"/>
    <p:sldId id="293" r:id="rId23"/>
    <p:sldId id="294" r:id="rId24"/>
    <p:sldId id="266" r:id="rId25"/>
    <p:sldId id="292" r:id="rId26"/>
    <p:sldId id="291" r:id="rId27"/>
    <p:sldId id="274" r:id="rId28"/>
    <p:sldId id="272" r:id="rId29"/>
    <p:sldId id="297" r:id="rId30"/>
    <p:sldId id="298" r:id="rId31"/>
    <p:sldId id="299" r:id="rId32"/>
    <p:sldId id="275" r:id="rId33"/>
    <p:sldId id="276" r:id="rId34"/>
    <p:sldId id="295" r:id="rId35"/>
    <p:sldId id="296" r:id="rId36"/>
    <p:sldId id="278" r:id="rId37"/>
    <p:sldId id="280" r:id="rId38"/>
    <p:sldId id="281" r:id="rId39"/>
    <p:sldId id="301" r:id="rId4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1868CB-9C48-493A-AF28-3DE195445AD4}">
          <p14:sldIdLst>
            <p14:sldId id="256"/>
            <p14:sldId id="257"/>
            <p14:sldId id="300"/>
            <p14:sldId id="283"/>
            <p14:sldId id="284"/>
            <p14:sldId id="261"/>
            <p14:sldId id="258"/>
            <p14:sldId id="285"/>
            <p14:sldId id="286"/>
            <p14:sldId id="302"/>
            <p14:sldId id="287"/>
            <p14:sldId id="288"/>
            <p14:sldId id="260"/>
            <p14:sldId id="262"/>
            <p14:sldId id="289"/>
            <p14:sldId id="263"/>
            <p14:sldId id="265"/>
            <p14:sldId id="264"/>
            <p14:sldId id="268"/>
            <p14:sldId id="269"/>
            <p14:sldId id="273"/>
            <p14:sldId id="293"/>
            <p14:sldId id="294"/>
            <p14:sldId id="266"/>
            <p14:sldId id="292"/>
            <p14:sldId id="291"/>
            <p14:sldId id="274"/>
            <p14:sldId id="272"/>
            <p14:sldId id="297"/>
            <p14:sldId id="298"/>
            <p14:sldId id="299"/>
            <p14:sldId id="275"/>
            <p14:sldId id="276"/>
            <p14:sldId id="295"/>
            <p14:sldId id="296"/>
            <p14:sldId id="278"/>
            <p14:sldId id="280"/>
            <p14:sldId id="281"/>
            <p14:sldId id="3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m" initials="t" lastIdx="11" clrIdx="0">
    <p:extLst/>
  </p:cmAuthor>
  <p:cmAuthor id="2" name="Akm Rahman" initials="AR" lastIdx="7" clrIdx="1"/>
  <p:cmAuthor id="3" name=" sherry vogel" initials="sv" lastIdx="1" clrIdx="2">
    <p:extLst>
      <p:ext uri="{19B8F6BF-5375-455C-9EA6-DF929625EA0E}">
        <p15:presenceInfo xmlns:p15="http://schemas.microsoft.com/office/powerpoint/2012/main" userId=" sherry vog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831" autoAdjust="0"/>
  </p:normalViewPr>
  <p:slideViewPr>
    <p:cSldViewPr snapToGrid="0">
      <p:cViewPr varScale="1">
        <p:scale>
          <a:sx n="62" d="100"/>
          <a:sy n="62" d="100"/>
        </p:scale>
        <p:origin x="509" y="58"/>
      </p:cViewPr>
      <p:guideLst>
        <p:guide orient="horz" pos="2160"/>
        <p:guide pos="3840"/>
      </p:guideLst>
    </p:cSldViewPr>
  </p:slideViewPr>
  <p:outlineViewPr>
    <p:cViewPr>
      <p:scale>
        <a:sx n="33" d="100"/>
        <a:sy n="33" d="100"/>
      </p:scale>
      <p:origin x="0" y="-346"/>
    </p:cViewPr>
  </p:outlineViewPr>
  <p:notesTextViewPr>
    <p:cViewPr>
      <p:scale>
        <a:sx n="1" d="1"/>
        <a:sy n="1" d="1"/>
      </p:scale>
      <p:origin x="0" y="0"/>
    </p:cViewPr>
  </p:notesTextViewPr>
  <p:sorterViewPr>
    <p:cViewPr>
      <p:scale>
        <a:sx n="100" d="100"/>
        <a:sy n="100" d="100"/>
      </p:scale>
      <p:origin x="0" y="-9845"/>
    </p:cViewPr>
  </p:sorterViewPr>
  <p:notesViewPr>
    <p:cSldViewPr snapToGrid="0">
      <p:cViewPr varScale="1">
        <p:scale>
          <a:sx n="104" d="100"/>
          <a:sy n="104" d="100"/>
        </p:scale>
        <p:origin x="69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49959-5EF5-455C-8339-CEEC4AFB6BEE}"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DDF22D25-8652-461B-A59C-70757461D290}">
      <dgm:prSet phldrT="[Text]" custT="1"/>
      <dgm:spPr>
        <a:solidFill>
          <a:srgbClr val="FFFF00">
            <a:alpha val="50000"/>
          </a:srgbClr>
        </a:solidFill>
      </dgm:spPr>
      <dgm:t>
        <a:bodyPr/>
        <a:lstStyle/>
        <a:p>
          <a:r>
            <a:rPr lang="en-US" sz="2400" dirty="0" smtClean="0"/>
            <a:t>Legal Immigrants</a:t>
          </a:r>
          <a:endParaRPr lang="en-US" sz="2400" dirty="0"/>
        </a:p>
      </dgm:t>
    </dgm:pt>
    <dgm:pt modelId="{8B3B2558-4806-4E9C-9F55-FB4374F15DEC}" type="parTrans" cxnId="{140E5FF6-B5CA-490B-86F9-ABFE3ADAA1E3}">
      <dgm:prSet/>
      <dgm:spPr/>
      <dgm:t>
        <a:bodyPr/>
        <a:lstStyle/>
        <a:p>
          <a:endParaRPr lang="en-US"/>
        </a:p>
      </dgm:t>
    </dgm:pt>
    <dgm:pt modelId="{AAC9DA30-114E-48B0-AA86-7621E9B3EFA8}" type="sibTrans" cxnId="{140E5FF6-B5CA-490B-86F9-ABFE3ADAA1E3}">
      <dgm:prSet/>
      <dgm:spPr/>
      <dgm:t>
        <a:bodyPr/>
        <a:lstStyle/>
        <a:p>
          <a:endParaRPr lang="en-US"/>
        </a:p>
      </dgm:t>
    </dgm:pt>
    <dgm:pt modelId="{6C71710C-A00E-4D90-9D74-78C814E60B89}">
      <dgm:prSet phldrT="[Text]" custT="1"/>
      <dgm:spPr>
        <a:solidFill>
          <a:schemeClr val="tx2">
            <a:lumMod val="20000"/>
            <a:lumOff val="80000"/>
            <a:alpha val="50000"/>
          </a:schemeClr>
        </a:solidFill>
      </dgm:spPr>
      <dgm:t>
        <a:bodyPr/>
        <a:lstStyle/>
        <a:p>
          <a:r>
            <a:rPr lang="en-US" sz="2400" dirty="0" smtClean="0"/>
            <a:t>Citizens</a:t>
          </a:r>
          <a:endParaRPr lang="en-US" sz="2400" dirty="0"/>
        </a:p>
      </dgm:t>
    </dgm:pt>
    <dgm:pt modelId="{4EEA0C59-5340-4451-9707-25DE8AE0B047}" type="parTrans" cxnId="{DFC8A239-F1B1-4F5E-9360-E9F2EB4D14BF}">
      <dgm:prSet/>
      <dgm:spPr/>
      <dgm:t>
        <a:bodyPr/>
        <a:lstStyle/>
        <a:p>
          <a:endParaRPr lang="en-US"/>
        </a:p>
      </dgm:t>
    </dgm:pt>
    <dgm:pt modelId="{0C7B17D6-DB4C-436C-9739-E88E3758A20F}" type="sibTrans" cxnId="{DFC8A239-F1B1-4F5E-9360-E9F2EB4D14BF}">
      <dgm:prSet/>
      <dgm:spPr/>
      <dgm:t>
        <a:bodyPr/>
        <a:lstStyle/>
        <a:p>
          <a:endParaRPr lang="en-US"/>
        </a:p>
      </dgm:t>
    </dgm:pt>
    <dgm:pt modelId="{C82A26EC-6342-439D-963C-2A4CB57B2A00}">
      <dgm:prSet phldrT="[Text]" custT="1"/>
      <dgm:spPr>
        <a:solidFill>
          <a:srgbClr val="92D050">
            <a:alpha val="50000"/>
          </a:srgbClr>
        </a:solidFill>
      </dgm:spPr>
      <dgm:t>
        <a:bodyPr/>
        <a:lstStyle/>
        <a:p>
          <a:r>
            <a:rPr lang="en-US" sz="2400" dirty="0" smtClean="0"/>
            <a:t>Unqualified Aliens</a:t>
          </a:r>
          <a:endParaRPr lang="en-US" sz="2400" dirty="0"/>
        </a:p>
      </dgm:t>
    </dgm:pt>
    <dgm:pt modelId="{93B2CA5D-8C08-4D3A-872D-492B31E549A0}" type="parTrans" cxnId="{428862F3-DA54-45BB-87D6-9BEFE1A86BAD}">
      <dgm:prSet/>
      <dgm:spPr/>
      <dgm:t>
        <a:bodyPr/>
        <a:lstStyle/>
        <a:p>
          <a:endParaRPr lang="en-US"/>
        </a:p>
      </dgm:t>
    </dgm:pt>
    <dgm:pt modelId="{33B15858-97A4-4856-AF1B-B79A6D1A363D}" type="sibTrans" cxnId="{428862F3-DA54-45BB-87D6-9BEFE1A86BAD}">
      <dgm:prSet/>
      <dgm:spPr/>
      <dgm:t>
        <a:bodyPr/>
        <a:lstStyle/>
        <a:p>
          <a:endParaRPr lang="en-US"/>
        </a:p>
      </dgm:t>
    </dgm:pt>
    <dgm:pt modelId="{1D131909-FDDA-4C48-BA27-90E46226F53C}" type="pres">
      <dgm:prSet presAssocID="{CA249959-5EF5-455C-8339-CEEC4AFB6BEE}" presName="Name0" presStyleCnt="0">
        <dgm:presLayoutVars>
          <dgm:chMax val="7"/>
          <dgm:dir/>
          <dgm:resizeHandles val="exact"/>
        </dgm:presLayoutVars>
      </dgm:prSet>
      <dgm:spPr/>
    </dgm:pt>
    <dgm:pt modelId="{2AC772B0-29B5-4C91-9AA8-50C32ECA596D}" type="pres">
      <dgm:prSet presAssocID="{CA249959-5EF5-455C-8339-CEEC4AFB6BEE}" presName="ellipse1" presStyleLbl="vennNode1" presStyleIdx="0" presStyleCnt="3" custLinFactNeighborX="4850" custLinFactNeighborY="13219">
        <dgm:presLayoutVars>
          <dgm:bulletEnabled val="1"/>
        </dgm:presLayoutVars>
      </dgm:prSet>
      <dgm:spPr/>
      <dgm:t>
        <a:bodyPr/>
        <a:lstStyle/>
        <a:p>
          <a:endParaRPr lang="en-US"/>
        </a:p>
      </dgm:t>
    </dgm:pt>
    <dgm:pt modelId="{2AE9A802-F0BF-44CE-B0DF-BD368ACA8F52}" type="pres">
      <dgm:prSet presAssocID="{CA249959-5EF5-455C-8339-CEEC4AFB6BEE}" presName="ellipse2" presStyleLbl="vennNode1" presStyleIdx="1" presStyleCnt="3" custLinFactNeighborX="3379" custLinFactNeighborY="786">
        <dgm:presLayoutVars>
          <dgm:bulletEnabled val="1"/>
        </dgm:presLayoutVars>
      </dgm:prSet>
      <dgm:spPr/>
      <dgm:t>
        <a:bodyPr/>
        <a:lstStyle/>
        <a:p>
          <a:endParaRPr lang="en-US"/>
        </a:p>
      </dgm:t>
    </dgm:pt>
    <dgm:pt modelId="{519C04E9-3512-48DF-B66E-D34D9F699FC5}" type="pres">
      <dgm:prSet presAssocID="{CA249959-5EF5-455C-8339-CEEC4AFB6BEE}" presName="ellipse3" presStyleLbl="vennNode1" presStyleIdx="2" presStyleCnt="3" custLinFactNeighborX="1969" custLinFactNeighborY="13219">
        <dgm:presLayoutVars>
          <dgm:bulletEnabled val="1"/>
        </dgm:presLayoutVars>
      </dgm:prSet>
      <dgm:spPr/>
      <dgm:t>
        <a:bodyPr/>
        <a:lstStyle/>
        <a:p>
          <a:endParaRPr lang="en-US"/>
        </a:p>
      </dgm:t>
    </dgm:pt>
  </dgm:ptLst>
  <dgm:cxnLst>
    <dgm:cxn modelId="{428862F3-DA54-45BB-87D6-9BEFE1A86BAD}" srcId="{CA249959-5EF5-455C-8339-CEEC4AFB6BEE}" destId="{C82A26EC-6342-439D-963C-2A4CB57B2A00}" srcOrd="2" destOrd="0" parTransId="{93B2CA5D-8C08-4D3A-872D-492B31E549A0}" sibTransId="{33B15858-97A4-4856-AF1B-B79A6D1A363D}"/>
    <dgm:cxn modelId="{F5662957-4C8B-4D37-8C93-18E02173AF0C}" type="presOf" srcId="{DDF22D25-8652-461B-A59C-70757461D290}" destId="{2AC772B0-29B5-4C91-9AA8-50C32ECA596D}" srcOrd="0" destOrd="0" presId="urn:microsoft.com/office/officeart/2005/8/layout/rings+Icon"/>
    <dgm:cxn modelId="{BBE764F0-0CE9-4EC0-8FCE-503778298973}" type="presOf" srcId="{C82A26EC-6342-439D-963C-2A4CB57B2A00}" destId="{519C04E9-3512-48DF-B66E-D34D9F699FC5}" srcOrd="0" destOrd="0" presId="urn:microsoft.com/office/officeart/2005/8/layout/rings+Icon"/>
    <dgm:cxn modelId="{5505AB06-5507-407D-A085-8B48D32EF31E}" type="presOf" srcId="{CA249959-5EF5-455C-8339-CEEC4AFB6BEE}" destId="{1D131909-FDDA-4C48-BA27-90E46226F53C}" srcOrd="0" destOrd="0" presId="urn:microsoft.com/office/officeart/2005/8/layout/rings+Icon"/>
    <dgm:cxn modelId="{140E5FF6-B5CA-490B-86F9-ABFE3ADAA1E3}" srcId="{CA249959-5EF5-455C-8339-CEEC4AFB6BEE}" destId="{DDF22D25-8652-461B-A59C-70757461D290}" srcOrd="0" destOrd="0" parTransId="{8B3B2558-4806-4E9C-9F55-FB4374F15DEC}" sibTransId="{AAC9DA30-114E-48B0-AA86-7621E9B3EFA8}"/>
    <dgm:cxn modelId="{DFC8A239-F1B1-4F5E-9360-E9F2EB4D14BF}" srcId="{CA249959-5EF5-455C-8339-CEEC4AFB6BEE}" destId="{6C71710C-A00E-4D90-9D74-78C814E60B89}" srcOrd="1" destOrd="0" parTransId="{4EEA0C59-5340-4451-9707-25DE8AE0B047}" sibTransId="{0C7B17D6-DB4C-436C-9739-E88E3758A20F}"/>
    <dgm:cxn modelId="{960299A3-30F4-4A9F-B7AF-CCC489BEAEE3}" type="presOf" srcId="{6C71710C-A00E-4D90-9D74-78C814E60B89}" destId="{2AE9A802-F0BF-44CE-B0DF-BD368ACA8F52}" srcOrd="0" destOrd="0" presId="urn:microsoft.com/office/officeart/2005/8/layout/rings+Icon"/>
    <dgm:cxn modelId="{5EB1A5DD-CB30-454C-9E93-7F6487493AC7}" type="presParOf" srcId="{1D131909-FDDA-4C48-BA27-90E46226F53C}" destId="{2AC772B0-29B5-4C91-9AA8-50C32ECA596D}" srcOrd="0" destOrd="0" presId="urn:microsoft.com/office/officeart/2005/8/layout/rings+Icon"/>
    <dgm:cxn modelId="{06FF9855-3993-47FB-95B0-0292FCD7FC53}" type="presParOf" srcId="{1D131909-FDDA-4C48-BA27-90E46226F53C}" destId="{2AE9A802-F0BF-44CE-B0DF-BD368ACA8F52}" srcOrd="1" destOrd="0" presId="urn:microsoft.com/office/officeart/2005/8/layout/rings+Icon"/>
    <dgm:cxn modelId="{3B385314-77E1-4314-94D0-EB1187598440}" type="presParOf" srcId="{1D131909-FDDA-4C48-BA27-90E46226F53C}" destId="{519C04E9-3512-48DF-B66E-D34D9F699FC5}"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37DD178-72DC-4959-A24B-BF32B93706C9}" type="slidenum">
              <a:rPr lang="en-US" smtClean="0"/>
              <a:t>‹#›</a:t>
            </a:fld>
            <a:endParaRPr lang="en-US"/>
          </a:p>
        </p:txBody>
      </p:sp>
    </p:spTree>
    <p:extLst>
      <p:ext uri="{BB962C8B-B14F-4D97-AF65-F5344CB8AC3E}">
        <p14:creationId xmlns:p14="http://schemas.microsoft.com/office/powerpoint/2010/main" val="1636339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8FF9ECD-DAA7-40C9-9D18-E43C50498CA6}" type="datetimeFigureOut">
              <a:rPr lang="en-US" smtClean="0"/>
              <a:t>8/18/2016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C6C2083-0887-41A7-B31E-6B0611F2D991}" type="slidenum">
              <a:rPr lang="en-US" smtClean="0"/>
              <a:t>‹#›</a:t>
            </a:fld>
            <a:endParaRPr lang="en-US"/>
          </a:p>
        </p:txBody>
      </p:sp>
    </p:spTree>
    <p:extLst>
      <p:ext uri="{BB962C8B-B14F-4D97-AF65-F5344CB8AC3E}">
        <p14:creationId xmlns:p14="http://schemas.microsoft.com/office/powerpoint/2010/main" val="375634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presentation</a:t>
            </a:r>
            <a:r>
              <a:rPr lang="en-US" baseline="0" dirty="0" smtClean="0"/>
              <a:t> we will use the term noncitizen.</a:t>
            </a:r>
            <a:endParaRPr lang="en-US" dirty="0"/>
          </a:p>
        </p:txBody>
      </p:sp>
      <p:sp>
        <p:nvSpPr>
          <p:cNvPr id="4" name="Slide Number Placeholder 3"/>
          <p:cNvSpPr>
            <a:spLocks noGrp="1"/>
          </p:cNvSpPr>
          <p:nvPr>
            <p:ph type="sldNum" sz="quarter" idx="10"/>
          </p:nvPr>
        </p:nvSpPr>
        <p:spPr/>
        <p:txBody>
          <a:bodyPr/>
          <a:lstStyle/>
          <a:p>
            <a:fld id="{BC6C2083-0887-41A7-B31E-6B0611F2D991}" type="slidenum">
              <a:rPr lang="en-US" smtClean="0"/>
              <a:t>2</a:t>
            </a:fld>
            <a:endParaRPr lang="en-US"/>
          </a:p>
        </p:txBody>
      </p:sp>
    </p:spTree>
    <p:extLst>
      <p:ext uri="{BB962C8B-B14F-4D97-AF65-F5344CB8AC3E}">
        <p14:creationId xmlns:p14="http://schemas.microsoft.com/office/powerpoint/2010/main" val="90235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want</a:t>
            </a:r>
            <a:r>
              <a:rPr lang="en-US" baseline="0" dirty="0" smtClean="0"/>
              <a:t> to replace Nevada with another example</a:t>
            </a:r>
            <a:endParaRPr lang="en-US" dirty="0"/>
          </a:p>
        </p:txBody>
      </p:sp>
      <p:sp>
        <p:nvSpPr>
          <p:cNvPr id="4" name="Slide Number Placeholder 3"/>
          <p:cNvSpPr>
            <a:spLocks noGrp="1"/>
          </p:cNvSpPr>
          <p:nvPr>
            <p:ph type="sldNum" sz="quarter" idx="10"/>
          </p:nvPr>
        </p:nvSpPr>
        <p:spPr/>
        <p:txBody>
          <a:bodyPr/>
          <a:lstStyle/>
          <a:p>
            <a:fld id="{BC6C2083-0887-41A7-B31E-6B0611F2D991}" type="slidenum">
              <a:rPr lang="en-US" smtClean="0"/>
              <a:t>12</a:t>
            </a:fld>
            <a:endParaRPr lang="en-US"/>
          </a:p>
        </p:txBody>
      </p:sp>
    </p:spTree>
    <p:extLst>
      <p:ext uri="{BB962C8B-B14F-4D97-AF65-F5344CB8AC3E}">
        <p14:creationId xmlns:p14="http://schemas.microsoft.com/office/powerpoint/2010/main" val="28280267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963084" y="5267328"/>
            <a:ext cx="10363200" cy="1362075"/>
          </a:xfrm>
          <a:prstGeom prst="rect">
            <a:avLst/>
          </a:prstGeom>
        </p:spPr>
        <p:txBody>
          <a:bodyPr anchor="t"/>
          <a:lstStyle>
            <a:lvl1pPr algn="l">
              <a:defRPr sz="3000" b="1" cap="all">
                <a:solidFill>
                  <a:schemeClr val="tx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3810003"/>
            <a:ext cx="103632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AF3DFBAF-8B58-4F95-874C-34C448FB1B6F}" type="slidenum">
              <a:rPr lang="en-US" smtClean="0"/>
              <a:t>‹#›</a:t>
            </a:fld>
            <a:endParaRPr lang="en-US"/>
          </a:p>
        </p:txBody>
      </p:sp>
      <p:grpSp>
        <p:nvGrpSpPr>
          <p:cNvPr id="4" name="Group 3"/>
          <p:cNvGrpSpPr/>
          <p:nvPr userDrawn="1"/>
        </p:nvGrpSpPr>
        <p:grpSpPr>
          <a:xfrm>
            <a:off x="2066459" y="471434"/>
            <a:ext cx="8156450" cy="4038712"/>
            <a:chOff x="308129" y="231281"/>
            <a:chExt cx="11579071" cy="4038712"/>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688" t="4695" r="4763" b="3842"/>
            <a:stretch/>
          </p:blipFill>
          <p:spPr>
            <a:xfrm>
              <a:off x="308130" y="2344655"/>
              <a:ext cx="2746939" cy="1925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l="5488" t="697" r="21000" b="-697"/>
            <a:stretch/>
          </p:blipFill>
          <p:spPr>
            <a:xfrm>
              <a:off x="6197602" y="2363969"/>
              <a:ext cx="2746939" cy="190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3584" t="1" r="13209" b="-1"/>
            <a:stretch/>
          </p:blipFill>
          <p:spPr>
            <a:xfrm>
              <a:off x="3247462" y="2344657"/>
              <a:ext cx="2746940" cy="1925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21062" t="25231" r="48039" b="31192"/>
            <a:stretch/>
          </p:blipFill>
          <p:spPr>
            <a:xfrm>
              <a:off x="9140261" y="2344657"/>
              <a:ext cx="2746939" cy="1925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9393" b="29591"/>
            <a:stretch/>
          </p:blipFill>
          <p:spPr>
            <a:xfrm>
              <a:off x="3247468" y="233197"/>
              <a:ext cx="2746936" cy="1904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96" t="1657" r="10878"/>
            <a:stretch/>
          </p:blipFill>
          <p:spPr>
            <a:xfrm>
              <a:off x="9140261" y="233200"/>
              <a:ext cx="2746939" cy="1925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47302" t="787" b="35894"/>
            <a:stretch/>
          </p:blipFill>
          <p:spPr>
            <a:xfrm>
              <a:off x="308129" y="231281"/>
              <a:ext cx="2746939" cy="1906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2433" r="9717" b="146"/>
            <a:stretch/>
          </p:blipFill>
          <p:spPr>
            <a:xfrm>
              <a:off x="6205702" y="234073"/>
              <a:ext cx="2746939" cy="1903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27219971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F8F8F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828801"/>
            <a:ext cx="10972800" cy="4297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AF3DFBAF-8B58-4F95-874C-34C448FB1B6F}" type="slidenum">
              <a:rPr lang="en-US" smtClean="0"/>
              <a:t>‹#›</a:t>
            </a:fld>
            <a:endParaRPr lang="en-US"/>
          </a:p>
        </p:txBody>
      </p:sp>
      <p:sp>
        <p:nvSpPr>
          <p:cNvPr id="7"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3372186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828801"/>
            <a:ext cx="2743200" cy="42973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752602"/>
            <a:ext cx="8026400" cy="4373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AF3DFBAF-8B58-4F95-874C-34C448FB1B6F}" type="slidenum">
              <a:rPr lang="en-US" smtClean="0"/>
              <a:t>‹#›</a:t>
            </a:fld>
            <a:endParaRPr lang="en-US"/>
          </a:p>
        </p:txBody>
      </p:sp>
      <p:sp>
        <p:nvSpPr>
          <p:cNvPr id="7"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4978737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3410673" y="6331990"/>
            <a:ext cx="5741083" cy="350836"/>
          </a:xfrm>
          <a:prstGeom prst="rect">
            <a:avLst/>
          </a:prstGeom>
        </p:spPr>
        <p:txBody>
          <a:bodyPr/>
          <a:lstStyle/>
          <a:p>
            <a:endParaRPr lang="en-US"/>
          </a:p>
        </p:txBody>
      </p:sp>
      <p:sp>
        <p:nvSpPr>
          <p:cNvPr id="6" name="Slide Number Placeholder 5"/>
          <p:cNvSpPr>
            <a:spLocks noGrp="1"/>
          </p:cNvSpPr>
          <p:nvPr>
            <p:ph type="sldNum" sz="quarter" idx="12"/>
          </p:nvPr>
        </p:nvSpPr>
        <p:spPr>
          <a:xfrm>
            <a:off x="10602117" y="6355706"/>
            <a:ext cx="980283" cy="365772"/>
          </a:xfrm>
          <a:prstGeom prst="rect">
            <a:avLst/>
          </a:prstGeom>
        </p:spPr>
        <p:txBody>
          <a:bodyPr/>
          <a:lstStyle/>
          <a:p>
            <a:fld id="{AF3DFBAF-8B58-4F95-874C-34C448FB1B6F}" type="slidenum">
              <a:rPr lang="en-US" smtClean="0"/>
              <a:t>‹#›</a:t>
            </a:fld>
            <a:endParaRPr lang="en-US"/>
          </a:p>
        </p:txBody>
      </p:sp>
    </p:spTree>
    <p:extLst>
      <p:ext uri="{BB962C8B-B14F-4D97-AF65-F5344CB8AC3E}">
        <p14:creationId xmlns:p14="http://schemas.microsoft.com/office/powerpoint/2010/main" val="480410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6" name="Rectangle 25"/>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 Placeholder 16"/>
          <p:cNvSpPr>
            <a:spLocks noGrp="1"/>
          </p:cNvSpPr>
          <p:nvPr>
            <p:ph type="body" sz="quarter" idx="10"/>
          </p:nvPr>
        </p:nvSpPr>
        <p:spPr>
          <a:xfrm>
            <a:off x="309035" y="228600"/>
            <a:ext cx="11476567" cy="914400"/>
          </a:xfrm>
          <a:prstGeom prst="rect">
            <a:avLst/>
          </a:prstGeom>
        </p:spPr>
        <p:txBody>
          <a:bodyPr>
            <a:noAutofit/>
          </a:bodyPr>
          <a:lstStyle>
            <a:lvl1pPr marL="0" indent="0" algn="ctr">
              <a:buNone/>
              <a:defRPr sz="3600" b="1">
                <a:solidFill>
                  <a:schemeClr val="tx1">
                    <a:lumMod val="75000"/>
                  </a:schemeClr>
                </a:solidFill>
              </a:defRPr>
            </a:lvl1pPr>
          </a:lstStyle>
          <a:p>
            <a:pPr lvl="0"/>
            <a:r>
              <a:rPr lang="en-US" smtClean="0"/>
              <a:t>Click to edit Master text styles</a:t>
            </a:r>
          </a:p>
        </p:txBody>
      </p:sp>
      <p:sp>
        <p:nvSpPr>
          <p:cNvPr id="27" name="Text Placeholder 2"/>
          <p:cNvSpPr>
            <a:spLocks noGrp="1"/>
          </p:cNvSpPr>
          <p:nvPr>
            <p:ph type="body" idx="1"/>
          </p:nvPr>
        </p:nvSpPr>
        <p:spPr>
          <a:xfrm>
            <a:off x="812803" y="1219203"/>
            <a:ext cx="10363200" cy="509587"/>
          </a:xfrm>
          <a:prstGeom prst="rect">
            <a:avLst/>
          </a:prstGeom>
        </p:spPr>
        <p:txBody>
          <a:bodyPr anchor="b"/>
          <a:lstStyle>
            <a:lvl1pPr marL="0" indent="0" algn="ctr">
              <a:buNone/>
              <a:defRPr sz="27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1" y="6177012"/>
            <a:ext cx="2588768" cy="54410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0752" y="6172203"/>
            <a:ext cx="594507" cy="576943"/>
          </a:xfrm>
          <a:prstGeom prst="rect">
            <a:avLst/>
          </a:prstGeom>
        </p:spPr>
      </p:pic>
    </p:spTree>
    <p:extLst>
      <p:ext uri="{BB962C8B-B14F-4D97-AF65-F5344CB8AC3E}">
        <p14:creationId xmlns:p14="http://schemas.microsoft.com/office/powerpoint/2010/main" val="13657586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024"/>
            <a:ext cx="10972800" cy="706055"/>
          </a:xfrm>
          <a:prstGeom prst="rect">
            <a:avLst/>
          </a:prstGeom>
        </p:spPr>
        <p:txBody>
          <a:bodyPr/>
          <a:lstStyle>
            <a:lvl1pPr>
              <a:defRPr>
                <a:solidFill>
                  <a:srgbClr val="F8F8F8"/>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981200"/>
            <a:ext cx="109728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lgn="r">
              <a:defRPr/>
            </a:lvl1pPr>
          </a:lstStyle>
          <a:p>
            <a:fld id="{AF3DFBAF-8B58-4F95-874C-34C448FB1B6F}" type="slidenum">
              <a:rPr lang="en-US" smtClean="0"/>
              <a:t>‹#›</a:t>
            </a:fld>
            <a:endParaRPr lang="en-US"/>
          </a:p>
        </p:txBody>
      </p:sp>
      <p:sp>
        <p:nvSpPr>
          <p:cNvPr id="8" name="Footer Placeholder 4"/>
          <p:cNvSpPr txBox="1">
            <a:spLocks/>
          </p:cNvSpPr>
          <p:nvPr/>
        </p:nvSpPr>
        <p:spPr>
          <a:xfrm>
            <a:off x="3435057" y="6408489"/>
            <a:ext cx="5741083" cy="350836"/>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LIHEAP and Mixed Status Households</a:t>
            </a:r>
            <a:endParaRPr lang="en-US" sz="1800" dirty="0"/>
          </a:p>
        </p:txBody>
      </p:sp>
    </p:spTree>
    <p:extLst>
      <p:ext uri="{BB962C8B-B14F-4D97-AF65-F5344CB8AC3E}">
        <p14:creationId xmlns:p14="http://schemas.microsoft.com/office/powerpoint/2010/main" val="35856205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023"/>
            <a:ext cx="10972800" cy="694482"/>
          </a:xfrm>
          <a:prstGeom prst="rect">
            <a:avLst/>
          </a:prstGeom>
        </p:spPr>
        <p:txBody>
          <a:bodyPr/>
          <a:lstStyle>
            <a:lvl1pPr>
              <a:defRPr>
                <a:solidFill>
                  <a:srgbClr val="F8F8F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828801"/>
            <a:ext cx="5384800" cy="42973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828801"/>
            <a:ext cx="5384800" cy="42973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AF3DFBAF-8B58-4F95-874C-34C448FB1B6F}" type="slidenum">
              <a:rPr lang="en-US" smtClean="0"/>
              <a:t>‹#›</a:t>
            </a:fld>
            <a:endParaRPr lang="en-US"/>
          </a:p>
        </p:txBody>
      </p:sp>
    </p:spTree>
    <p:extLst>
      <p:ext uri="{BB962C8B-B14F-4D97-AF65-F5344CB8AC3E}">
        <p14:creationId xmlns:p14="http://schemas.microsoft.com/office/powerpoint/2010/main" val="15560469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F8F8F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951038"/>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667002"/>
            <a:ext cx="5386917" cy="3459163"/>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1951038"/>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667002"/>
            <a:ext cx="5389033" cy="3459163"/>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lvl1pPr algn="r">
              <a:defRPr/>
            </a:lvl1pPr>
          </a:lstStyle>
          <a:p>
            <a:fld id="{AF3DFBAF-8B58-4F95-874C-34C448FB1B6F}" type="slidenum">
              <a:rPr lang="en-US" smtClean="0"/>
              <a:t>‹#›</a:t>
            </a:fld>
            <a:endParaRPr lang="en-US"/>
          </a:p>
        </p:txBody>
      </p:sp>
      <p:sp>
        <p:nvSpPr>
          <p:cNvPr id="11" name="Footer Placeholder 4"/>
          <p:cNvSpPr>
            <a:spLocks noGrp="1"/>
          </p:cNvSpPr>
          <p:nvPr>
            <p:ph type="ftr" sz="quarter" idx="13"/>
          </p:nvPr>
        </p:nvSpPr>
        <p:spPr>
          <a:xfrm>
            <a:off x="3410673" y="6331990"/>
            <a:ext cx="5741083" cy="350836"/>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33102894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9443"/>
            <a:ext cx="10972800" cy="743934"/>
          </a:xfrm>
          <a:prstGeom prst="rect">
            <a:avLst/>
          </a:prstGeom>
        </p:spPr>
        <p:txBody>
          <a:bodyPr/>
          <a:lstStyle>
            <a:lvl1pPr>
              <a:defRPr>
                <a:solidFill>
                  <a:srgbClr val="F8F8F8"/>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10777728" y="6356353"/>
            <a:ext cx="804672" cy="365125"/>
          </a:xfrm>
          <a:prstGeom prst="rect">
            <a:avLst/>
          </a:prstGeom>
        </p:spPr>
        <p:txBody>
          <a:bodyPr/>
          <a:lstStyle>
            <a:lvl1pPr algn="r">
              <a:defRPr/>
            </a:lvl1pPr>
          </a:lstStyle>
          <a:p>
            <a:fld id="{AF3DFBAF-8B58-4F95-874C-34C448FB1B6F}" type="slidenum">
              <a:rPr lang="en-US" smtClean="0"/>
              <a:t>‹#›</a:t>
            </a:fld>
            <a:endParaRPr lang="en-US"/>
          </a:p>
        </p:txBody>
      </p:sp>
      <p:sp>
        <p:nvSpPr>
          <p:cNvPr id="7" name="Footer Placeholder 4"/>
          <p:cNvSpPr>
            <a:spLocks noGrp="1"/>
          </p:cNvSpPr>
          <p:nvPr>
            <p:ph type="ftr" sz="quarter" idx="3"/>
          </p:nvPr>
        </p:nvSpPr>
        <p:spPr>
          <a:xfrm>
            <a:off x="3225459" y="6356352"/>
            <a:ext cx="5741083" cy="350836"/>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1336011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AF3DFBAF-8B58-4F95-874C-34C448FB1B6F}" type="slidenum">
              <a:rPr lang="en-US" smtClean="0"/>
              <a:t>‹#›</a:t>
            </a:fld>
            <a:endParaRPr lang="en-US"/>
          </a:p>
        </p:txBody>
      </p:sp>
      <p:sp>
        <p:nvSpPr>
          <p:cNvPr id="5"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4179498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524000"/>
            <a:ext cx="4011084" cy="1162050"/>
          </a:xfrm>
          <a:prstGeom prst="rect">
            <a:avLst/>
          </a:prstGeo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4766733" y="1828801"/>
            <a:ext cx="6815667" cy="429736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2743203"/>
            <a:ext cx="4011084" cy="33829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AF3DFBAF-8B58-4F95-874C-34C448FB1B6F}" type="slidenum">
              <a:rPr lang="en-US" smtClean="0"/>
              <a:t>‹#›</a:t>
            </a:fld>
            <a:endParaRPr lang="en-US"/>
          </a:p>
        </p:txBody>
      </p:sp>
      <p:sp>
        <p:nvSpPr>
          <p:cNvPr id="8"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38474097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90744"/>
            <a:ext cx="7315200" cy="566738"/>
          </a:xfrm>
          <a:prstGeom prst="rect">
            <a:avLst/>
          </a:prstGeom>
        </p:spPr>
        <p:txBody>
          <a:bodyPr anchor="b"/>
          <a:lstStyle>
            <a:lvl1pPr algn="l">
              <a:defRPr sz="1500" b="1">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1002919"/>
            <a:ext cx="7315200" cy="4114800"/>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757482"/>
            <a:ext cx="7315200" cy="804862"/>
          </a:xfrm>
          <a:prstGeom prst="rect">
            <a:avLst/>
          </a:prstGeom>
          <a:ln>
            <a:solidFill>
              <a:srgbClr val="F8F8F8"/>
            </a:solidFill>
          </a:ln>
        </p:spPr>
        <p:txBody>
          <a:bodyPr/>
          <a:lstStyle>
            <a:lvl1pPr marL="0" indent="0">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a:defRPr>
                <a:solidFill>
                  <a:schemeClr val="tx1"/>
                </a:solidFill>
              </a:defRPr>
            </a:lvl1pPr>
          </a:lstStyle>
          <a:p>
            <a:fld id="{AF3DFBAF-8B58-4F95-874C-34C448FB1B6F}"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6248400"/>
            <a:ext cx="812800" cy="543560"/>
          </a:xfrm>
          <a:prstGeom prst="rect">
            <a:avLst/>
          </a:prstGeom>
        </p:spPr>
      </p:pic>
      <p:sp>
        <p:nvSpPr>
          <p:cNvPr id="10" name="Footer Placeholder 4"/>
          <p:cNvSpPr>
            <a:spLocks noGrp="1"/>
          </p:cNvSpPr>
          <p:nvPr>
            <p:ph type="ftr" sz="quarter" idx="11"/>
          </p:nvPr>
        </p:nvSpPr>
        <p:spPr>
          <a:xfrm>
            <a:off x="1016000" y="6356353"/>
            <a:ext cx="2946400" cy="365125"/>
          </a:xfrm>
          <a:prstGeom prst="rect">
            <a:avLst/>
          </a:prstGeom>
        </p:spPr>
        <p:txBody>
          <a:bodyPr/>
          <a:lstStyle>
            <a:lvl1pPr algn="l">
              <a:defRPr>
                <a:solidFill>
                  <a:schemeClr val="tx1"/>
                </a:solidFill>
              </a:defRPr>
            </a:lvl1pPr>
          </a:lstStyle>
          <a:p>
            <a:endParaRPr lang="en-US"/>
          </a:p>
        </p:txBody>
      </p:sp>
    </p:spTree>
    <p:extLst>
      <p:ext uri="{BB962C8B-B14F-4D97-AF65-F5344CB8AC3E}">
        <p14:creationId xmlns:p14="http://schemas.microsoft.com/office/powerpoint/2010/main" val="24412809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p:nvPr/>
        </p:nvSpPr>
        <p:spPr>
          <a:xfrm>
            <a:off x="0" y="-16085"/>
            <a:ext cx="12192000" cy="818147"/>
          </a:xfrm>
          <a:prstGeom prst="rect">
            <a:avLst/>
          </a:prstGeom>
          <a:solidFill>
            <a:schemeClr val="tx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016" y="6218818"/>
            <a:ext cx="616174" cy="512344"/>
          </a:xfrm>
          <a:prstGeom prst="rect">
            <a:avLst/>
          </a:prstGeom>
        </p:spPr>
      </p:pic>
      <p:grpSp>
        <p:nvGrpSpPr>
          <p:cNvPr id="2" name="Group 1"/>
          <p:cNvGrpSpPr/>
          <p:nvPr/>
        </p:nvGrpSpPr>
        <p:grpSpPr>
          <a:xfrm>
            <a:off x="9856131" y="600279"/>
            <a:ext cx="2282444" cy="403566"/>
            <a:chOff x="7106861" y="361432"/>
            <a:chExt cx="1888137" cy="322782"/>
          </a:xfrm>
        </p:grpSpPr>
        <p:pic>
          <p:nvPicPr>
            <p:cNvPr id="16" name="Picture 15"/>
            <p:cNvPicPr>
              <a:picLocks noChangeAspect="1"/>
            </p:cNvPicPr>
            <p:nvPr/>
          </p:nvPicPr>
          <p:blipFill rotWithShape="1">
            <a:blip r:embed="rId15" cstate="print">
              <a:extLst>
                <a:ext uri="{28A0092B-C50C-407E-A947-70E740481C1C}">
                  <a14:useLocalDpi xmlns:a14="http://schemas.microsoft.com/office/drawing/2010/main" val="0"/>
                </a:ext>
              </a:extLst>
            </a:blip>
            <a:srcRect l="13584" t="1" r="13209" b="-1"/>
            <a:stretch/>
          </p:blipFill>
          <p:spPr>
            <a:xfrm>
              <a:off x="7880434" y="371878"/>
              <a:ext cx="337602" cy="311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rotWithShape="1">
            <a:blip r:embed="rId16" cstate="print">
              <a:extLst>
                <a:ext uri="{28A0092B-C50C-407E-A947-70E740481C1C}">
                  <a14:useLocalDpi xmlns:a14="http://schemas.microsoft.com/office/drawing/2010/main" val="0"/>
                </a:ext>
              </a:extLst>
            </a:blip>
            <a:srcRect l="47302" t="787" b="35894"/>
            <a:stretch/>
          </p:blipFill>
          <p:spPr>
            <a:xfrm>
              <a:off x="8268913" y="371878"/>
              <a:ext cx="337602" cy="312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rotWithShape="1">
            <a:blip r:embed="rId17" cstate="print">
              <a:extLst>
                <a:ext uri="{28A0092B-C50C-407E-A947-70E740481C1C}">
                  <a14:useLocalDpi xmlns:a14="http://schemas.microsoft.com/office/drawing/2010/main" val="0"/>
                </a:ext>
              </a:extLst>
            </a:blip>
            <a:srcRect l="12433" r="9717" b="146"/>
            <a:stretch/>
          </p:blipFill>
          <p:spPr>
            <a:xfrm>
              <a:off x="7491953" y="361433"/>
              <a:ext cx="337601" cy="311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rotWithShape="1">
            <a:blip r:embed="rId18" cstate="print">
              <a:extLst>
                <a:ext uri="{28A0092B-C50C-407E-A947-70E740481C1C}">
                  <a14:useLocalDpi xmlns:a14="http://schemas.microsoft.com/office/drawing/2010/main" val="0"/>
                </a:ext>
              </a:extLst>
            </a:blip>
            <a:srcRect t="9393" b="29591"/>
            <a:stretch/>
          </p:blipFill>
          <p:spPr>
            <a:xfrm flipH="1">
              <a:off x="8657056" y="371878"/>
              <a:ext cx="337942" cy="312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rotWithShape="1">
            <a:blip r:embed="rId19" cstate="print">
              <a:extLst>
                <a:ext uri="{28A0092B-C50C-407E-A947-70E740481C1C}">
                  <a14:useLocalDpi xmlns:a14="http://schemas.microsoft.com/office/drawing/2010/main" val="0"/>
                </a:ext>
              </a:extLst>
            </a:blip>
            <a:srcRect l="8096" t="1657" r="10878"/>
            <a:stretch/>
          </p:blipFill>
          <p:spPr>
            <a:xfrm flipH="1">
              <a:off x="7106861" y="361432"/>
              <a:ext cx="334216" cy="312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4" name="Footer Placeholder 4"/>
          <p:cNvSpPr txBox="1">
            <a:spLocks/>
          </p:cNvSpPr>
          <p:nvPr/>
        </p:nvSpPr>
        <p:spPr>
          <a:xfrm>
            <a:off x="749681" y="6494041"/>
            <a:ext cx="2133599" cy="270719"/>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1489"/>
                </a:solidFill>
              </a:rPr>
              <a:t>Clearinghouse</a:t>
            </a:r>
            <a:endParaRPr lang="en-US" sz="1400" dirty="0">
              <a:solidFill>
                <a:srgbClr val="001489"/>
              </a:solidFill>
            </a:endParaRPr>
          </a:p>
        </p:txBody>
      </p:sp>
      <p:sp>
        <p:nvSpPr>
          <p:cNvPr id="25" name="Footer Placeholder 4"/>
          <p:cNvSpPr txBox="1">
            <a:spLocks/>
          </p:cNvSpPr>
          <p:nvPr/>
        </p:nvSpPr>
        <p:spPr>
          <a:xfrm>
            <a:off x="735391" y="6096000"/>
            <a:ext cx="2162175" cy="533400"/>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b="1" dirty="0" smtClean="0">
                <a:solidFill>
                  <a:srgbClr val="001489"/>
                </a:solidFill>
              </a:rPr>
              <a:t>LIHEAP</a:t>
            </a:r>
            <a:endParaRPr lang="en-US" sz="3200" b="1" dirty="0">
              <a:solidFill>
                <a:srgbClr val="001489"/>
              </a:solidFill>
            </a:endParaRPr>
          </a:p>
        </p:txBody>
      </p:sp>
      <p:sp>
        <p:nvSpPr>
          <p:cNvPr id="26" name="Footer Placeholder 4"/>
          <p:cNvSpPr>
            <a:spLocks noGrp="1"/>
          </p:cNvSpPr>
          <p:nvPr>
            <p:ph type="ftr" sz="quarter" idx="3"/>
          </p:nvPr>
        </p:nvSpPr>
        <p:spPr>
          <a:xfrm>
            <a:off x="3553575" y="6453981"/>
            <a:ext cx="5741083" cy="350836"/>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397643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11.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acf.hhs.gov/programs/ocs/resource/liheap-im-hhs-guidance-on-the-use-of-social-security-numbers-ssns-and-citizenship-status-verification"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gpo.gov/fdsys/pkg/FR-1997-11-17/pdf/97-29851.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acf.hhs.gov/programs/ocs/resource/liheap-im-hhs-guidance-on-the-use-of-social-security-numbers-ssns-and-citizenship-status-verificatio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8.jpg"/><Relationship Id="rId7" Type="http://schemas.openxmlformats.org/officeDocument/2006/relationships/image" Target="../media/image30.jpg"/><Relationship Id="rId2" Type="http://schemas.openxmlformats.org/officeDocument/2006/relationships/slide" Target="slide23.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29.jpg"/><Relationship Id="rId4" Type="http://schemas.openxmlformats.org/officeDocument/2006/relationships/slide" Target="slide24.xml"/><Relationship Id="rId9"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2.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3.jpg"/><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5.jpg"/><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7.jpg"/><Relationship Id="rId2"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slide" Target="slide30.xml"/><Relationship Id="rId5" Type="http://schemas.openxmlformats.org/officeDocument/2006/relationships/image" Target="../media/image27.jpg"/><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 Target="slide34.xml"/><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gpo.gov/fdsys/pkg/FR-1997-11-17/pdf/97-29851.pdf" TargetMode="External"/><Relationship Id="rId2" Type="http://schemas.openxmlformats.org/officeDocument/2006/relationships/hyperlink" Target="http://www.acf.hhs.gov/programs/ocs/resource/liheap-im-hhs-guidance-on-the-use-of-social-security-numbers-ssns-and-citizenship-status-verification" TargetMode="External"/><Relationship Id="rId1" Type="http://schemas.openxmlformats.org/officeDocument/2006/relationships/slideLayout" Target="../slideLayouts/slideLayout3.xml"/><Relationship Id="rId6" Type="http://schemas.openxmlformats.org/officeDocument/2006/relationships/hyperlink" Target="https://liheapch.acf.hhs.gov/profiles/energyhelp.htm" TargetMode="External"/><Relationship Id="rId5" Type="http://schemas.openxmlformats.org/officeDocument/2006/relationships/hyperlink" Target="https://liheapch.acf.hhs.gov/stateplans.htm#MANUAL" TargetMode="External"/><Relationship Id="rId4" Type="http://schemas.openxmlformats.org/officeDocument/2006/relationships/hyperlink" Target="https://aspe.hhs.gov/basic-report/all-under-one-roof-mixed-status-families-era-reform" TargetMode="Externa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8.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556133"/>
            <a:ext cx="12192000" cy="804147"/>
          </a:xfrm>
          <a:prstGeom prst="rect">
            <a:avLst/>
          </a:prstGeom>
        </p:spPr>
        <p:txBody>
          <a:bodyPr>
            <a:normAutofit/>
          </a:bodyPr>
          <a:lstStyle/>
          <a:p>
            <a:r>
              <a:rPr lang="en-US" sz="3600" b="1" dirty="0" smtClean="0">
                <a:latin typeface="+mn-lt"/>
              </a:rPr>
              <a:t>LIHEAP and Mixed-Status Households</a:t>
            </a:r>
            <a:endParaRPr lang="en-US" sz="3600"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40" y="1814529"/>
            <a:ext cx="5608320" cy="3514548"/>
          </a:xfrm>
          <a:prstGeom prst="rect">
            <a:avLst/>
          </a:prstGeom>
        </p:spPr>
      </p:pic>
      <p:sp>
        <p:nvSpPr>
          <p:cNvPr id="3" name="TextBox 2"/>
          <p:cNvSpPr txBox="1"/>
          <p:nvPr/>
        </p:nvSpPr>
        <p:spPr>
          <a:xfrm>
            <a:off x="2958208" y="6215448"/>
            <a:ext cx="8452021" cy="507831"/>
          </a:xfrm>
          <a:prstGeom prst="rect">
            <a:avLst/>
          </a:prstGeom>
          <a:noFill/>
        </p:spPr>
        <p:txBody>
          <a:bodyPr wrap="square" rtlCol="0">
            <a:spAutoFit/>
          </a:bodyPr>
          <a:lstStyle/>
          <a:p>
            <a:r>
              <a:rPr lang="en-US" sz="900" dirty="0"/>
              <a:t>This Training Tool has been prepared by the LIHEAP Clearinghouse under contract with the U.S. Department of Health and Human Services, Division of Energy Assistance. The content of this publication does not necessarily reflect the views or policies of the </a:t>
            </a:r>
            <a:r>
              <a:rPr lang="en-US" sz="900" dirty="0" smtClean="0"/>
              <a:t>DHHS, </a:t>
            </a:r>
            <a:r>
              <a:rPr lang="en-US" sz="900" dirty="0"/>
              <a:t>nor does mention of trade names, commercial products, organizations or program activities imply endorsement by the U.S. Government or compliance with HHS regulations.</a:t>
            </a:r>
          </a:p>
        </p:txBody>
      </p:sp>
    </p:spTree>
    <p:extLst>
      <p:ext uri="{BB962C8B-B14F-4D97-AF65-F5344CB8AC3E}">
        <p14:creationId xmlns:p14="http://schemas.microsoft.com/office/powerpoint/2010/main" val="214790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433"/>
            <a:ext cx="12191999" cy="706055"/>
          </a:xfrm>
        </p:spPr>
        <p:txBody>
          <a:bodyPr/>
          <a:lstStyle/>
          <a:p>
            <a:r>
              <a:rPr lang="en-US" sz="2700" dirty="0">
                <a:solidFill>
                  <a:srgbClr val="FFFFFF"/>
                </a:solidFill>
                <a:latin typeface="+mn-lt"/>
              </a:rPr>
              <a:t>What type of individuals are considered ineligible household members?</a:t>
            </a:r>
          </a:p>
        </p:txBody>
      </p:sp>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2884" y="2320100"/>
            <a:ext cx="4800600" cy="2847975"/>
          </a:xfrm>
        </p:spPr>
      </p:pic>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7464" y="2025133"/>
            <a:ext cx="2760272" cy="3825948"/>
          </a:xfrm>
          <a:prstGeom prst="rect">
            <a:avLst/>
          </a:prstGeom>
        </p:spPr>
      </p:pic>
      <p:sp>
        <p:nvSpPr>
          <p:cNvPr id="7" name="TextBox 6"/>
          <p:cNvSpPr txBox="1"/>
          <p:nvPr/>
        </p:nvSpPr>
        <p:spPr>
          <a:xfrm>
            <a:off x="337677" y="1105675"/>
            <a:ext cx="3304309" cy="584775"/>
          </a:xfrm>
          <a:prstGeom prst="rect">
            <a:avLst/>
          </a:prstGeom>
          <a:noFill/>
        </p:spPr>
        <p:txBody>
          <a:bodyPr wrap="square" rtlCol="0">
            <a:spAutoFit/>
          </a:bodyPr>
          <a:lstStyle/>
          <a:p>
            <a:r>
              <a:rPr lang="en-US" sz="3200" dirty="0" smtClean="0"/>
              <a:t>Select a state</a:t>
            </a:r>
            <a:endParaRPr lang="en-US" sz="3200" dirty="0"/>
          </a:p>
        </p:txBody>
      </p:sp>
      <p:sp>
        <p:nvSpPr>
          <p:cNvPr id="3" name="Slide Number Placeholder 2"/>
          <p:cNvSpPr>
            <a:spLocks noGrp="1"/>
          </p:cNvSpPr>
          <p:nvPr>
            <p:ph type="sldNum" sz="quarter" idx="12"/>
          </p:nvPr>
        </p:nvSpPr>
        <p:spPr/>
        <p:txBody>
          <a:bodyPr/>
          <a:lstStyle/>
          <a:p>
            <a:fld id="{AF3DFBAF-8B58-4F95-874C-34C448FB1B6F}" type="slidenum">
              <a:rPr lang="en-US" smtClean="0"/>
              <a:t>10</a:t>
            </a:fld>
            <a:endParaRPr lang="en-US"/>
          </a:p>
        </p:txBody>
      </p:sp>
    </p:spTree>
    <p:extLst>
      <p:ext uri="{BB962C8B-B14F-4D97-AF65-F5344CB8AC3E}">
        <p14:creationId xmlns:p14="http://schemas.microsoft.com/office/powerpoint/2010/main" val="4244760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Montana</a:t>
            </a:r>
            <a:endParaRPr lang="en-US" dirty="0">
              <a:latin typeface="+mn-lt"/>
            </a:endParaRPr>
          </a:p>
        </p:txBody>
      </p:sp>
      <p:sp>
        <p:nvSpPr>
          <p:cNvPr id="3" name="Content Placeholder 2"/>
          <p:cNvSpPr>
            <a:spLocks noGrp="1"/>
          </p:cNvSpPr>
          <p:nvPr>
            <p:ph idx="1"/>
          </p:nvPr>
        </p:nvSpPr>
        <p:spPr>
          <a:xfrm>
            <a:off x="609600" y="1270824"/>
            <a:ext cx="10972800" cy="2916382"/>
          </a:xfrm>
        </p:spPr>
        <p:txBody>
          <a:bodyPr/>
          <a:lstStyle/>
          <a:p>
            <a:pPr marL="0" indent="0">
              <a:buNone/>
            </a:pPr>
            <a:r>
              <a:rPr lang="en-US" sz="3200" dirty="0" smtClean="0"/>
              <a:t>“Individuals </a:t>
            </a:r>
            <a:r>
              <a:rPr lang="en-US" sz="3200" dirty="0"/>
              <a:t>of households who refuse to submit social security numbers, proof of citizenship or lawful entry into the U.S. with the intent of establishing permanent residency or qualified alien status will be deemed ineligible members of the household</a:t>
            </a:r>
            <a:r>
              <a:rPr lang="en-US" sz="3200" dirty="0" smtClean="0"/>
              <a:t>.” </a:t>
            </a:r>
            <a:r>
              <a:rPr lang="en-US" dirty="0" smtClean="0"/>
              <a:t>(Montana LIHEAP Manual)</a:t>
            </a:r>
            <a:endParaRPr lang="en-US" dirty="0"/>
          </a:p>
          <a:p>
            <a:endParaRPr lang="en-US" dirty="0"/>
          </a:p>
        </p:txBody>
      </p:sp>
      <p:sp>
        <p:nvSpPr>
          <p:cNvPr id="4" name="Rectangle 3">
            <a:hlinkClick r:id="rId2" action="ppaction://hlinksldjump"/>
          </p:cNvPr>
          <p:cNvSpPr/>
          <p:nvPr/>
        </p:nvSpPr>
        <p:spPr>
          <a:xfrm>
            <a:off x="2367783" y="4364182"/>
            <a:ext cx="4447309" cy="1274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 would like to see another state example.</a:t>
            </a:r>
            <a:endParaRPr lang="en-US" sz="2800" dirty="0">
              <a:solidFill>
                <a:schemeClr val="tx1"/>
              </a:solidFill>
            </a:endParaRPr>
          </a:p>
        </p:txBody>
      </p:sp>
      <p:sp>
        <p:nvSpPr>
          <p:cNvPr id="5" name="Right Arrow 4">
            <a:hlinkClick r:id="rId3" action="ppaction://hlinksldjump"/>
          </p:cNvPr>
          <p:cNvSpPr/>
          <p:nvPr/>
        </p:nvSpPr>
        <p:spPr>
          <a:xfrm>
            <a:off x="7296425" y="4364182"/>
            <a:ext cx="2286000" cy="1274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Continue</a:t>
            </a:r>
            <a:endParaRPr lang="en-US" sz="2800" dirty="0">
              <a:solidFill>
                <a:schemeClr val="tx1"/>
              </a:solidFill>
            </a:endParaRPr>
          </a:p>
        </p:txBody>
      </p:sp>
      <p:sp>
        <p:nvSpPr>
          <p:cNvPr id="6" name="Slide Number Placeholder 5"/>
          <p:cNvSpPr>
            <a:spLocks noGrp="1"/>
          </p:cNvSpPr>
          <p:nvPr>
            <p:ph type="sldNum" sz="quarter" idx="12"/>
          </p:nvPr>
        </p:nvSpPr>
        <p:spPr/>
        <p:txBody>
          <a:bodyPr/>
          <a:lstStyle/>
          <a:p>
            <a:fld id="{AF3DFBAF-8B58-4F95-874C-34C448FB1B6F}" type="slidenum">
              <a:rPr lang="en-US" smtClean="0"/>
              <a:t>11</a:t>
            </a:fld>
            <a:endParaRPr lang="en-US"/>
          </a:p>
        </p:txBody>
      </p:sp>
    </p:spTree>
    <p:extLst>
      <p:ext uri="{BB962C8B-B14F-4D97-AF65-F5344CB8AC3E}">
        <p14:creationId xmlns:p14="http://schemas.microsoft.com/office/powerpoint/2010/main" val="4132426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Nevada</a:t>
            </a:r>
            <a:endParaRPr lang="en-US" dirty="0">
              <a:latin typeface="+mn-lt"/>
            </a:endParaRPr>
          </a:p>
        </p:txBody>
      </p:sp>
      <p:sp>
        <p:nvSpPr>
          <p:cNvPr id="3" name="Content Placeholder 2"/>
          <p:cNvSpPr>
            <a:spLocks noGrp="1"/>
          </p:cNvSpPr>
          <p:nvPr>
            <p:ph idx="1"/>
          </p:nvPr>
        </p:nvSpPr>
        <p:spPr>
          <a:xfrm>
            <a:off x="609600" y="1285572"/>
            <a:ext cx="10972800" cy="2916382"/>
          </a:xfrm>
        </p:spPr>
        <p:txBody>
          <a:bodyPr/>
          <a:lstStyle/>
          <a:p>
            <a:pPr marL="0" indent="0">
              <a:buNone/>
            </a:pPr>
            <a:r>
              <a:rPr lang="en-US" sz="3200" dirty="0" smtClean="0"/>
              <a:t>“The following individuals in Nevada are not considered to be eligible for LIHEAP: Ineligible Noncitizens</a:t>
            </a:r>
            <a:r>
              <a:rPr lang="en-US" sz="3200" dirty="0"/>
              <a:t>; Persons noncompliant in providing </a:t>
            </a:r>
            <a:r>
              <a:rPr lang="en-US" sz="3200" dirty="0" smtClean="0"/>
              <a:t>Social Security Number (SSN); </a:t>
            </a:r>
            <a:r>
              <a:rPr lang="en-US" sz="3200" dirty="0"/>
              <a:t>Persons/household disqualified due to an Intentional Program Violation (IPV</a:t>
            </a:r>
            <a:r>
              <a:rPr lang="en-US" sz="3200" dirty="0" smtClean="0"/>
              <a:t>)” </a:t>
            </a:r>
            <a:r>
              <a:rPr lang="en-US" dirty="0" smtClean="0"/>
              <a:t>(Nevada LIHEAP Manual)</a:t>
            </a:r>
            <a:endParaRPr lang="en-US" dirty="0"/>
          </a:p>
          <a:p>
            <a:endParaRPr lang="en-US" dirty="0"/>
          </a:p>
        </p:txBody>
      </p:sp>
      <p:sp>
        <p:nvSpPr>
          <p:cNvPr id="4" name="Rectangle 3">
            <a:hlinkClick r:id="rId3" action="ppaction://hlinksldjump"/>
          </p:cNvPr>
          <p:cNvSpPr/>
          <p:nvPr/>
        </p:nvSpPr>
        <p:spPr>
          <a:xfrm>
            <a:off x="2367784" y="4364182"/>
            <a:ext cx="4447309" cy="1274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 would like to see another state example.</a:t>
            </a:r>
            <a:endParaRPr lang="en-US" sz="2800" dirty="0">
              <a:solidFill>
                <a:schemeClr val="tx1"/>
              </a:solidFill>
            </a:endParaRPr>
          </a:p>
        </p:txBody>
      </p:sp>
      <p:sp>
        <p:nvSpPr>
          <p:cNvPr id="5" name="Right Arrow 4">
            <a:hlinkClick r:id="rId4" action="ppaction://hlinksldjump"/>
          </p:cNvPr>
          <p:cNvSpPr/>
          <p:nvPr/>
        </p:nvSpPr>
        <p:spPr>
          <a:xfrm>
            <a:off x="7296425" y="4364182"/>
            <a:ext cx="2286000" cy="1274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Continue</a:t>
            </a:r>
            <a:endParaRPr lang="en-US" sz="2800" dirty="0">
              <a:solidFill>
                <a:schemeClr val="tx1"/>
              </a:solidFill>
            </a:endParaRPr>
          </a:p>
        </p:txBody>
      </p:sp>
      <p:sp>
        <p:nvSpPr>
          <p:cNvPr id="6" name="Slide Number Placeholder 5"/>
          <p:cNvSpPr>
            <a:spLocks noGrp="1"/>
          </p:cNvSpPr>
          <p:nvPr>
            <p:ph type="sldNum" sz="quarter" idx="12"/>
          </p:nvPr>
        </p:nvSpPr>
        <p:spPr/>
        <p:txBody>
          <a:bodyPr/>
          <a:lstStyle/>
          <a:p>
            <a:fld id="{AF3DFBAF-8B58-4F95-874C-34C448FB1B6F}" type="slidenum">
              <a:rPr lang="en-US" smtClean="0"/>
              <a:t>12</a:t>
            </a:fld>
            <a:endParaRPr lang="en-US"/>
          </a:p>
        </p:txBody>
      </p:sp>
    </p:spTree>
    <p:extLst>
      <p:ext uri="{BB962C8B-B14F-4D97-AF65-F5344CB8AC3E}">
        <p14:creationId xmlns:p14="http://schemas.microsoft.com/office/powerpoint/2010/main" val="2256686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Are there </a:t>
            </a:r>
            <a:r>
              <a:rPr lang="en-US" sz="3200" dirty="0" smtClean="0">
                <a:latin typeface="+mn-lt"/>
              </a:rPr>
              <a:t>many mixed-status households </a:t>
            </a:r>
            <a:r>
              <a:rPr lang="en-US" sz="3200" dirty="0">
                <a:latin typeface="+mn-lt"/>
              </a:rPr>
              <a:t>in the </a:t>
            </a:r>
            <a:r>
              <a:rPr lang="en-US" sz="3200" dirty="0" smtClean="0">
                <a:latin typeface="+mn-lt"/>
              </a:rPr>
              <a:t>U.S.?</a:t>
            </a:r>
            <a:endParaRPr lang="en-US" sz="3200" dirty="0">
              <a:latin typeface="+mn-lt"/>
            </a:endParaRPr>
          </a:p>
        </p:txBody>
      </p:sp>
      <p:sp>
        <p:nvSpPr>
          <p:cNvPr id="3" name="Content Placeholder 2"/>
          <p:cNvSpPr>
            <a:spLocks noGrp="1"/>
          </p:cNvSpPr>
          <p:nvPr>
            <p:ph idx="1"/>
          </p:nvPr>
        </p:nvSpPr>
        <p:spPr>
          <a:xfrm>
            <a:off x="609600" y="1237225"/>
            <a:ext cx="10972800" cy="4963949"/>
          </a:xfrm>
        </p:spPr>
        <p:txBody>
          <a:bodyPr/>
          <a:lstStyle/>
          <a:p>
            <a:pPr marL="0" indent="0">
              <a:buNone/>
            </a:pPr>
            <a:r>
              <a:rPr lang="en-US" sz="2800" dirty="0" smtClean="0"/>
              <a:t>Center for American Progress, 2012 report </a:t>
            </a:r>
          </a:p>
          <a:p>
            <a:pPr marL="685800" indent="-330200"/>
            <a:r>
              <a:rPr lang="en-US" sz="2800" dirty="0" smtClean="0"/>
              <a:t>16.6 million people live in mixed-status families with at least one unauthorized immigrant</a:t>
            </a:r>
          </a:p>
          <a:p>
            <a:pPr marL="685800" indent="-330200"/>
            <a:r>
              <a:rPr lang="en-US" sz="2800" dirty="0" smtClean="0"/>
              <a:t> One third of U.S. citizen children of immigrants live in mixed-status families. </a:t>
            </a:r>
          </a:p>
          <a:p>
            <a:pPr marL="685800" indent="-330200"/>
            <a:r>
              <a:rPr lang="en-US" sz="2800" dirty="0" smtClean="0"/>
              <a:t>More than 7 million children in the U.S. live with parents from Mexico</a:t>
            </a:r>
          </a:p>
          <a:p>
            <a:pPr marL="1092200" lvl="1" indent="-406400"/>
            <a:r>
              <a:rPr lang="en-US" sz="2400" dirty="0" smtClean="0"/>
              <a:t>Half of these children were estimated to be U.S. citizens living with noncitizen parents</a:t>
            </a:r>
            <a:endParaRPr lang="en-US" sz="2400" dirty="0"/>
          </a:p>
        </p:txBody>
      </p:sp>
      <p:sp>
        <p:nvSpPr>
          <p:cNvPr id="4" name="Slide Number Placeholder 3"/>
          <p:cNvSpPr>
            <a:spLocks noGrp="1"/>
          </p:cNvSpPr>
          <p:nvPr>
            <p:ph type="sldNum" sz="quarter" idx="12"/>
          </p:nvPr>
        </p:nvSpPr>
        <p:spPr/>
        <p:txBody>
          <a:bodyPr/>
          <a:lstStyle/>
          <a:p>
            <a:fld id="{AF3DFBAF-8B58-4F95-874C-34C448FB1B6F}" type="slidenum">
              <a:rPr lang="en-US" smtClean="0"/>
              <a:t>13</a:t>
            </a:fld>
            <a:endParaRPr lang="en-US"/>
          </a:p>
        </p:txBody>
      </p:sp>
    </p:spTree>
    <p:extLst>
      <p:ext uri="{BB962C8B-B14F-4D97-AF65-F5344CB8AC3E}">
        <p14:creationId xmlns:p14="http://schemas.microsoft.com/office/powerpoint/2010/main" val="326950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624"/>
            <a:ext cx="10972800" cy="706055"/>
          </a:xfrm>
        </p:spPr>
        <p:txBody>
          <a:bodyPr>
            <a:noAutofit/>
          </a:bodyPr>
          <a:lstStyle/>
          <a:p>
            <a:r>
              <a:rPr lang="en-US" sz="3200" dirty="0"/>
              <a:t>Are </a:t>
            </a:r>
            <a:r>
              <a:rPr lang="en-US" sz="3600" dirty="0" smtClean="0"/>
              <a:t>mixed-status</a:t>
            </a:r>
            <a:r>
              <a:rPr lang="en-US" sz="3200" dirty="0" smtClean="0"/>
              <a:t> </a:t>
            </a:r>
            <a:r>
              <a:rPr lang="en-US" sz="3200" dirty="0"/>
              <a:t>households eligible for LIHEAP?</a:t>
            </a:r>
            <a:br>
              <a:rPr lang="en-US" sz="3200" dirty="0"/>
            </a:br>
            <a:endParaRPr lang="en-US" sz="3200" dirty="0"/>
          </a:p>
        </p:txBody>
      </p:sp>
      <p:sp>
        <p:nvSpPr>
          <p:cNvPr id="3" name="Content Placeholder 2"/>
          <p:cNvSpPr>
            <a:spLocks noGrp="1"/>
          </p:cNvSpPr>
          <p:nvPr>
            <p:ph idx="1"/>
          </p:nvPr>
        </p:nvSpPr>
        <p:spPr>
          <a:xfrm>
            <a:off x="609600" y="1476216"/>
            <a:ext cx="10972800" cy="4191000"/>
          </a:xfrm>
        </p:spPr>
        <p:txBody>
          <a:bodyPr>
            <a:normAutofit/>
          </a:bodyPr>
          <a:lstStyle/>
          <a:p>
            <a:pPr marL="0" indent="0">
              <a:buNone/>
            </a:pPr>
            <a:r>
              <a:rPr lang="en-US" sz="3200" dirty="0" smtClean="0"/>
              <a:t>“Grantees </a:t>
            </a:r>
            <a:r>
              <a:rPr lang="en-US" sz="3200" dirty="0"/>
              <a:t>are encouraged to provide LIHEAP assistance to eligible household members, and not to deny benefits solely due to the presence of one or more ineligible household members</a:t>
            </a:r>
            <a:r>
              <a:rPr lang="en-US" sz="3200" dirty="0" smtClean="0"/>
              <a:t>.” </a:t>
            </a:r>
            <a:br>
              <a:rPr lang="en-US" sz="3200" dirty="0" smtClean="0"/>
            </a:br>
            <a:r>
              <a:rPr lang="en-US" dirty="0" smtClean="0"/>
              <a:t>(</a:t>
            </a:r>
            <a:r>
              <a:rPr lang="en-US" dirty="0" smtClean="0">
                <a:hlinkClick r:id="rId2"/>
              </a:rPr>
              <a:t>LIHEAP IM</a:t>
            </a:r>
            <a:r>
              <a:rPr lang="en-US" dirty="0" smtClean="0"/>
              <a:t>, December 2014)</a:t>
            </a:r>
          </a:p>
        </p:txBody>
      </p:sp>
      <p:sp>
        <p:nvSpPr>
          <p:cNvPr id="4" name="Slide Number Placeholder 3"/>
          <p:cNvSpPr>
            <a:spLocks noGrp="1"/>
          </p:cNvSpPr>
          <p:nvPr>
            <p:ph type="sldNum" sz="quarter" idx="12"/>
          </p:nvPr>
        </p:nvSpPr>
        <p:spPr/>
        <p:txBody>
          <a:bodyPr/>
          <a:lstStyle/>
          <a:p>
            <a:fld id="{AF3DFBAF-8B58-4F95-874C-34C448FB1B6F}" type="slidenum">
              <a:rPr lang="en-US" smtClean="0"/>
              <a:t>14</a:t>
            </a:fld>
            <a:endParaRPr lang="en-US"/>
          </a:p>
        </p:txBody>
      </p:sp>
    </p:spTree>
    <p:extLst>
      <p:ext uri="{BB962C8B-B14F-4D97-AF65-F5344CB8AC3E}">
        <p14:creationId xmlns:p14="http://schemas.microsoft.com/office/powerpoint/2010/main" val="1976161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448"/>
            <a:ext cx="10972800" cy="706055"/>
          </a:xfrm>
        </p:spPr>
        <p:txBody>
          <a:bodyPr>
            <a:normAutofit/>
          </a:bodyPr>
          <a:lstStyle/>
          <a:p>
            <a:r>
              <a:rPr lang="en-US" sz="3200" dirty="0">
                <a:latin typeface="+mn-lt"/>
              </a:rPr>
              <a:t>Welcoming</a:t>
            </a:r>
            <a:r>
              <a:rPr lang="en-US" sz="3600" dirty="0">
                <a:latin typeface="+mn-lt"/>
              </a:rPr>
              <a:t> Center for New Pennsylvanians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95777"/>
            <a:ext cx="2743200" cy="1781175"/>
          </a:xfrm>
          <a:prstGeom prst="rect">
            <a:avLst/>
          </a:prstGeom>
        </p:spPr>
      </p:pic>
      <p:sp>
        <p:nvSpPr>
          <p:cNvPr id="5" name="Slide Number Placeholder 4"/>
          <p:cNvSpPr>
            <a:spLocks noGrp="1"/>
          </p:cNvSpPr>
          <p:nvPr>
            <p:ph type="sldNum" sz="quarter" idx="12"/>
          </p:nvPr>
        </p:nvSpPr>
        <p:spPr/>
        <p:txBody>
          <a:bodyPr/>
          <a:lstStyle/>
          <a:p>
            <a:fld id="{AF3DFBAF-8B58-4F95-874C-34C448FB1B6F}" type="slidenum">
              <a:rPr lang="en-US" smtClean="0"/>
              <a:t>15</a:t>
            </a:fld>
            <a:endParaRPr lang="en-US"/>
          </a:p>
        </p:txBody>
      </p:sp>
      <p:sp>
        <p:nvSpPr>
          <p:cNvPr id="3" name="Content Placeholder 2"/>
          <p:cNvSpPr>
            <a:spLocks noGrp="1"/>
          </p:cNvSpPr>
          <p:nvPr>
            <p:ph idx="1"/>
          </p:nvPr>
        </p:nvSpPr>
        <p:spPr>
          <a:xfrm>
            <a:off x="609600" y="3185651"/>
            <a:ext cx="10972800" cy="2716927"/>
          </a:xfrm>
          <a:ln>
            <a:noFill/>
          </a:ln>
        </p:spPr>
        <p:txBody>
          <a:bodyPr/>
          <a:lstStyle/>
          <a:p>
            <a:pPr marL="0" indent="0">
              <a:buNone/>
            </a:pPr>
            <a:r>
              <a:rPr lang="en-US" sz="2800" dirty="0" smtClean="0"/>
              <a:t>“</a:t>
            </a:r>
            <a:r>
              <a:rPr lang="en-US" sz="2800" dirty="0"/>
              <a:t>It is important to know that U.S. citizen children of immigrant parents have the same rights to public benefits as all other citizens - regardless of the immigration status of their parents. For example, undocumented parents may apply for public benefits for their U.S. citizen children.”</a:t>
            </a:r>
          </a:p>
          <a:p>
            <a:endParaRPr lang="en-US" dirty="0"/>
          </a:p>
        </p:txBody>
      </p:sp>
    </p:spTree>
    <p:extLst>
      <p:ext uri="{BB962C8B-B14F-4D97-AF65-F5344CB8AC3E}">
        <p14:creationId xmlns:p14="http://schemas.microsoft.com/office/powerpoint/2010/main" val="423569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024"/>
            <a:ext cx="12192000" cy="706055"/>
          </a:xfrm>
        </p:spPr>
        <p:txBody>
          <a:bodyPr>
            <a:noAutofit/>
          </a:bodyPr>
          <a:lstStyle/>
          <a:p>
            <a:r>
              <a:rPr lang="en-US" sz="2800" dirty="0" smtClean="0">
                <a:latin typeface="+mn-lt"/>
              </a:rPr>
              <a:t>If mixed-status households can receive LIHEAP, what is the issue? </a:t>
            </a:r>
            <a:endParaRPr lang="en-US" sz="2800" dirty="0">
              <a:latin typeface="+mn-lt"/>
            </a:endParaRPr>
          </a:p>
        </p:txBody>
      </p:sp>
      <p:sp>
        <p:nvSpPr>
          <p:cNvPr id="3" name="Content Placeholder 2"/>
          <p:cNvSpPr>
            <a:spLocks noGrp="1"/>
          </p:cNvSpPr>
          <p:nvPr>
            <p:ph idx="1"/>
          </p:nvPr>
        </p:nvSpPr>
        <p:spPr>
          <a:xfrm>
            <a:off x="609600" y="1377982"/>
            <a:ext cx="10972800" cy="4241154"/>
          </a:xfrm>
        </p:spPr>
        <p:txBody>
          <a:bodyPr>
            <a:normAutofit/>
          </a:bodyPr>
          <a:lstStyle/>
          <a:p>
            <a:pPr marL="0" indent="0">
              <a:buNone/>
            </a:pPr>
            <a:r>
              <a:rPr lang="en-US" dirty="0" smtClean="0"/>
              <a:t>Mixed-status households </a:t>
            </a:r>
            <a:r>
              <a:rPr lang="en-US" dirty="0"/>
              <a:t>may be reluctant to apply for public benefits </a:t>
            </a:r>
            <a:r>
              <a:rPr lang="en-US" dirty="0" smtClean="0"/>
              <a:t>or LIHEAP.</a:t>
            </a:r>
          </a:p>
          <a:p>
            <a:pPr marL="457200" indent="-330200"/>
            <a:r>
              <a:rPr lang="en-US" dirty="0" smtClean="0"/>
              <a:t>Unqualified aliens are </a:t>
            </a:r>
            <a:r>
              <a:rPr lang="en-US" dirty="0"/>
              <a:t>likely to fear detection and </a:t>
            </a:r>
            <a:r>
              <a:rPr lang="en-US" dirty="0" smtClean="0"/>
              <a:t>deportation.</a:t>
            </a:r>
          </a:p>
          <a:p>
            <a:pPr marL="457200" indent="-330200"/>
            <a:r>
              <a:rPr lang="en-US" dirty="0" smtClean="0"/>
              <a:t>Some don’t </a:t>
            </a:r>
            <a:r>
              <a:rPr lang="en-US" dirty="0"/>
              <a:t>realize that a household with citizen children  may be </a:t>
            </a:r>
            <a:r>
              <a:rPr lang="en-US" dirty="0" smtClean="0"/>
              <a:t>eligible.</a:t>
            </a:r>
          </a:p>
          <a:p>
            <a:pPr marL="457200" indent="-330200"/>
            <a:r>
              <a:rPr lang="en-US" dirty="0" smtClean="0"/>
              <a:t>Perception that participating in federal programs could affect immigration status or hurt a noncitizen's chances of becoming an American citizen.</a:t>
            </a:r>
          </a:p>
          <a:p>
            <a:pPr marL="457200" indent="-330200"/>
            <a:r>
              <a:rPr lang="en-US" dirty="0" smtClean="0"/>
              <a:t>Concern that receiving </a:t>
            </a:r>
            <a:r>
              <a:rPr lang="en-US" dirty="0"/>
              <a:t>LIHEAP may </a:t>
            </a:r>
            <a:r>
              <a:rPr lang="en-US" dirty="0" smtClean="0"/>
              <a:t>affect an applicant’s </a:t>
            </a:r>
            <a:r>
              <a:rPr lang="en-US" dirty="0"/>
              <a:t>financial </a:t>
            </a:r>
            <a:r>
              <a:rPr lang="en-US" dirty="0" smtClean="0"/>
              <a:t>sponsor.</a:t>
            </a:r>
          </a:p>
          <a:p>
            <a:endParaRPr lang="en-US" dirty="0"/>
          </a:p>
          <a:p>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16</a:t>
            </a:fld>
            <a:endParaRPr lang="en-US"/>
          </a:p>
        </p:txBody>
      </p:sp>
    </p:spTree>
    <p:extLst>
      <p:ext uri="{BB962C8B-B14F-4D97-AF65-F5344CB8AC3E}">
        <p14:creationId xmlns:p14="http://schemas.microsoft.com/office/powerpoint/2010/main" val="3240952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800"/>
            <a:ext cx="10972800" cy="660400"/>
          </a:xfrm>
        </p:spPr>
        <p:txBody>
          <a:bodyPr>
            <a:normAutofit/>
          </a:bodyPr>
          <a:lstStyle/>
          <a:p>
            <a:r>
              <a:rPr lang="en-US" sz="3200" dirty="0" smtClean="0">
                <a:latin typeface="+mn-lt"/>
              </a:rPr>
              <a:t>What is the issue (continued)</a:t>
            </a:r>
            <a:endParaRPr lang="en-US" sz="3200" dirty="0">
              <a:latin typeface="+mn-lt"/>
            </a:endParaRPr>
          </a:p>
        </p:txBody>
      </p:sp>
      <p:sp>
        <p:nvSpPr>
          <p:cNvPr id="3" name="Content Placeholder 2"/>
          <p:cNvSpPr>
            <a:spLocks noGrp="1"/>
          </p:cNvSpPr>
          <p:nvPr>
            <p:ph idx="1"/>
          </p:nvPr>
        </p:nvSpPr>
        <p:spPr>
          <a:xfrm>
            <a:off x="609600" y="1676400"/>
            <a:ext cx="10972800" cy="4191000"/>
          </a:xfrm>
        </p:spPr>
        <p:txBody>
          <a:bodyPr>
            <a:normAutofit/>
          </a:bodyPr>
          <a:lstStyle/>
          <a:p>
            <a:r>
              <a:rPr lang="en-US" sz="2800" dirty="0" smtClean="0"/>
              <a:t>Difficult </a:t>
            </a:r>
            <a:r>
              <a:rPr lang="en-US" sz="2800" dirty="0"/>
              <a:t>to set policy for noncitizens without having unintended effects on citizens, particularly citizen children.</a:t>
            </a:r>
          </a:p>
          <a:p>
            <a:pPr lvl="0"/>
            <a:r>
              <a:rPr lang="en-US" sz="2800" dirty="0" smtClean="0"/>
              <a:t>Confusing when members </a:t>
            </a:r>
            <a:r>
              <a:rPr lang="en-US" sz="2800" dirty="0"/>
              <a:t>of the same family are treated differently. </a:t>
            </a:r>
            <a:r>
              <a:rPr lang="en-US" sz="2800" dirty="0" smtClean="0"/>
              <a:t>For example:  </a:t>
            </a:r>
            <a:r>
              <a:rPr lang="en-US" sz="2800" dirty="0"/>
              <a:t>if a child entered the </a:t>
            </a:r>
            <a:r>
              <a:rPr lang="en-US" sz="2800" dirty="0" smtClean="0"/>
              <a:t>U.S. </a:t>
            </a:r>
            <a:r>
              <a:rPr lang="en-US" sz="2800" dirty="0"/>
              <a:t>2 </a:t>
            </a:r>
            <a:r>
              <a:rPr lang="en-US" sz="2800" dirty="0" smtClean="0"/>
              <a:t>years </a:t>
            </a:r>
            <a:r>
              <a:rPr lang="en-US" sz="2800" dirty="0"/>
              <a:t>ago, they </a:t>
            </a:r>
            <a:r>
              <a:rPr lang="en-US" sz="2800" dirty="0" smtClean="0"/>
              <a:t>may be </a:t>
            </a:r>
            <a:r>
              <a:rPr lang="en-US" sz="2800" dirty="0"/>
              <a:t>ineligible for </a:t>
            </a:r>
            <a:r>
              <a:rPr lang="en-US" sz="2800" dirty="0" smtClean="0"/>
              <a:t>public services, </a:t>
            </a:r>
            <a:r>
              <a:rPr lang="en-US" sz="2800" dirty="0"/>
              <a:t>but its sibling who was born in the </a:t>
            </a:r>
            <a:r>
              <a:rPr lang="en-US" sz="2800" dirty="0" smtClean="0"/>
              <a:t>U.S. </a:t>
            </a:r>
            <a:r>
              <a:rPr lang="en-US" sz="2800" dirty="0"/>
              <a:t>would be eligible.</a:t>
            </a:r>
          </a:p>
          <a:p>
            <a:r>
              <a:rPr lang="en-US" sz="2800" dirty="0" smtClean="0"/>
              <a:t>Bottom line - citizen </a:t>
            </a:r>
            <a:r>
              <a:rPr lang="en-US" sz="2800" dirty="0"/>
              <a:t>children </a:t>
            </a:r>
            <a:r>
              <a:rPr lang="en-US" sz="2800" dirty="0" smtClean="0"/>
              <a:t>or qualified alien children in mixed-status </a:t>
            </a:r>
            <a:r>
              <a:rPr lang="en-US" sz="2800" dirty="0"/>
              <a:t>households may be losing benefits.</a:t>
            </a:r>
          </a:p>
        </p:txBody>
      </p:sp>
      <p:sp>
        <p:nvSpPr>
          <p:cNvPr id="4" name="Slide Number Placeholder 3"/>
          <p:cNvSpPr>
            <a:spLocks noGrp="1"/>
          </p:cNvSpPr>
          <p:nvPr>
            <p:ph type="sldNum" sz="quarter" idx="12"/>
          </p:nvPr>
        </p:nvSpPr>
        <p:spPr/>
        <p:txBody>
          <a:bodyPr/>
          <a:lstStyle/>
          <a:p>
            <a:fld id="{AF3DFBAF-8B58-4F95-874C-34C448FB1B6F}" type="slidenum">
              <a:rPr lang="en-US" smtClean="0"/>
              <a:t>17</a:t>
            </a:fld>
            <a:endParaRPr lang="en-US"/>
          </a:p>
        </p:txBody>
      </p:sp>
    </p:spTree>
    <p:extLst>
      <p:ext uri="{BB962C8B-B14F-4D97-AF65-F5344CB8AC3E}">
        <p14:creationId xmlns:p14="http://schemas.microsoft.com/office/powerpoint/2010/main" val="2294280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What are the grantees responsibilities?</a:t>
            </a:r>
            <a:r>
              <a:rPr lang="en-US" sz="3200" dirty="0"/>
              <a:t/>
            </a:r>
            <a:br>
              <a:rPr lang="en-US" sz="3200" dirty="0"/>
            </a:br>
            <a:endParaRPr lang="en-US" sz="3200" dirty="0"/>
          </a:p>
        </p:txBody>
      </p:sp>
      <p:sp>
        <p:nvSpPr>
          <p:cNvPr id="3" name="Content Placeholder 2"/>
          <p:cNvSpPr>
            <a:spLocks noGrp="1"/>
          </p:cNvSpPr>
          <p:nvPr>
            <p:ph idx="1"/>
          </p:nvPr>
        </p:nvSpPr>
        <p:spPr>
          <a:xfrm>
            <a:off x="609600" y="1879600"/>
            <a:ext cx="10972800" cy="4191000"/>
          </a:xfrm>
        </p:spPr>
        <p:txBody>
          <a:bodyPr/>
          <a:lstStyle/>
          <a:p>
            <a:r>
              <a:rPr lang="en-US" sz="2800" dirty="0"/>
              <a:t>Grantees have flexibility under the block grant structure of LIHEAP to establish procedures for verifying an applicant’s U.S. citizenship and immigration status when determining eligibility for LIHEAP </a:t>
            </a:r>
            <a:r>
              <a:rPr lang="en-US" sz="2800" dirty="0" smtClean="0"/>
              <a:t>services</a:t>
            </a:r>
          </a:p>
          <a:p>
            <a:r>
              <a:rPr lang="en-US" sz="2800" dirty="0" smtClean="0"/>
              <a:t>Refer to the </a:t>
            </a:r>
            <a:r>
              <a:rPr lang="en-US" sz="2800" dirty="0"/>
              <a:t>U.S. Department of </a:t>
            </a:r>
            <a:r>
              <a:rPr lang="en-US" sz="2800" dirty="0" smtClean="0"/>
              <a:t>Justice </a:t>
            </a:r>
            <a:r>
              <a:rPr lang="en-US" sz="2800" dirty="0"/>
              <a:t>interim guidance on verification of citizenship </a:t>
            </a:r>
            <a:r>
              <a:rPr lang="en-US" sz="2800" dirty="0">
                <a:hlinkClick r:id="rId2"/>
              </a:rPr>
              <a:t>(62 FR </a:t>
            </a:r>
            <a:r>
              <a:rPr lang="en-US" sz="2800" dirty="0" smtClean="0">
                <a:hlinkClick r:id="rId2"/>
              </a:rPr>
              <a:t>61344-61416)</a:t>
            </a:r>
            <a:r>
              <a:rPr lang="en-US" sz="2800" dirty="0" smtClean="0"/>
              <a:t>.  </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18</a:t>
            </a:fld>
            <a:endParaRPr lang="en-US"/>
          </a:p>
        </p:txBody>
      </p:sp>
    </p:spTree>
    <p:extLst>
      <p:ext uri="{BB962C8B-B14F-4D97-AF65-F5344CB8AC3E}">
        <p14:creationId xmlns:p14="http://schemas.microsoft.com/office/powerpoint/2010/main" val="1145310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Does HHS have guidance for grantees?</a:t>
            </a:r>
            <a:endParaRPr lang="en-US" sz="3200" dirty="0">
              <a:latin typeface="+mn-lt"/>
            </a:endParaRPr>
          </a:p>
        </p:txBody>
      </p:sp>
      <p:sp>
        <p:nvSpPr>
          <p:cNvPr id="3" name="Content Placeholder 2"/>
          <p:cNvSpPr>
            <a:spLocks noGrp="1"/>
          </p:cNvSpPr>
          <p:nvPr>
            <p:ph idx="1"/>
          </p:nvPr>
        </p:nvSpPr>
        <p:spPr>
          <a:xfrm>
            <a:off x="609600" y="1476216"/>
            <a:ext cx="10972800" cy="4191000"/>
          </a:xfrm>
        </p:spPr>
        <p:txBody>
          <a:bodyPr>
            <a:normAutofit/>
          </a:bodyPr>
          <a:lstStyle/>
          <a:p>
            <a:pPr marL="0" indent="0">
              <a:buNone/>
            </a:pPr>
            <a:r>
              <a:rPr lang="en-US" dirty="0" smtClean="0">
                <a:hlinkClick r:id="rId2"/>
              </a:rPr>
              <a:t>LIHEAP IM - HHS Guidance on the Use of Social Security Numbers (SSNs) and Citizenship Status Verification, December 2014</a:t>
            </a:r>
            <a:r>
              <a:rPr lang="en-US" dirty="0">
                <a:hlinkClick r:id="rId2"/>
              </a:rPr>
              <a:t/>
            </a:r>
            <a:br>
              <a:rPr lang="en-US" dirty="0">
                <a:hlinkClick r:id="rId2"/>
              </a:rPr>
            </a:br>
            <a:endParaRPr lang="en-US" dirty="0" smtClean="0"/>
          </a:p>
          <a:p>
            <a:pPr lvl="1"/>
            <a:r>
              <a:rPr lang="en-US" dirty="0" smtClean="0"/>
              <a:t>Ensure that grantee policies and procedures do not discourage, delay or deny enrollment of eligible persons, including eligible children residing with ineligible noncitizens; and</a:t>
            </a:r>
            <a:br>
              <a:rPr lang="en-US" dirty="0" smtClean="0"/>
            </a:br>
            <a:endParaRPr lang="en-US" dirty="0" smtClean="0"/>
          </a:p>
          <a:p>
            <a:pPr lvl="1"/>
            <a:r>
              <a:rPr lang="en-US" dirty="0" smtClean="0"/>
              <a:t>Remove access barriers by structuring enrollment procedures to allow non-applicants to declare early in the process whether they are seeking benefits only on behalf of eligible household members.</a:t>
            </a:r>
          </a:p>
          <a:p>
            <a:pPr lvl="1"/>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19</a:t>
            </a:fld>
            <a:endParaRPr lang="en-US"/>
          </a:p>
        </p:txBody>
      </p:sp>
    </p:spTree>
    <p:extLst>
      <p:ext uri="{BB962C8B-B14F-4D97-AF65-F5344CB8AC3E}">
        <p14:creationId xmlns:p14="http://schemas.microsoft.com/office/powerpoint/2010/main" val="427766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What</a:t>
            </a:r>
            <a:r>
              <a:rPr lang="en-US" dirty="0">
                <a:latin typeface="+mn-lt"/>
              </a:rPr>
              <a:t> is a </a:t>
            </a:r>
            <a:r>
              <a:rPr lang="en-US" dirty="0" smtClean="0">
                <a:latin typeface="+mn-lt"/>
              </a:rPr>
              <a:t>mixed-status </a:t>
            </a:r>
            <a:r>
              <a:rPr lang="en-US" dirty="0">
                <a:latin typeface="+mn-lt"/>
              </a:rPr>
              <a:t>household?</a:t>
            </a:r>
          </a:p>
        </p:txBody>
      </p:sp>
      <p:sp>
        <p:nvSpPr>
          <p:cNvPr id="3" name="Content Placeholder 2"/>
          <p:cNvSpPr>
            <a:spLocks noGrp="1"/>
          </p:cNvSpPr>
          <p:nvPr>
            <p:ph idx="1"/>
          </p:nvPr>
        </p:nvSpPr>
        <p:spPr>
          <a:xfrm>
            <a:off x="838200" y="1825625"/>
            <a:ext cx="10515600" cy="4785240"/>
          </a:xfrm>
        </p:spPr>
        <p:txBody>
          <a:bodyPr>
            <a:normAutofit/>
          </a:bodyPr>
          <a:lstStyle/>
          <a:p>
            <a:pPr marL="0" indent="0">
              <a:buNone/>
            </a:pPr>
            <a:r>
              <a:rPr lang="en-US" dirty="0" smtClean="0"/>
              <a:t>Domestic </a:t>
            </a:r>
            <a:r>
              <a:rPr lang="en-US" dirty="0"/>
              <a:t>units in which the immigration status of at least one member is different from the others. </a:t>
            </a:r>
            <a:r>
              <a:rPr lang="en-US" dirty="0" smtClean="0"/>
              <a:t>A common example is a </a:t>
            </a:r>
            <a:r>
              <a:rPr lang="en-US" dirty="0"/>
              <a:t>family in which one or more parents is </a:t>
            </a:r>
            <a:r>
              <a:rPr lang="en-US" dirty="0" smtClean="0"/>
              <a:t>an unqualified alien and </a:t>
            </a:r>
            <a:r>
              <a:rPr lang="en-US" dirty="0"/>
              <a:t>one or more children is a </a:t>
            </a:r>
            <a:r>
              <a:rPr lang="en-US" dirty="0" smtClean="0"/>
              <a:t>citizen or qualified alien.</a:t>
            </a:r>
            <a:br>
              <a:rPr lang="en-US" dirty="0" smtClean="0"/>
            </a:br>
            <a:endParaRPr lang="en-US" dirty="0" smtClean="0"/>
          </a:p>
          <a:p>
            <a:r>
              <a:rPr lang="en-US" dirty="0" smtClean="0"/>
              <a:t>A noncitizen or unqualified alien is a person who enters the U.S. illegally or legally entered the U.S. but their immigration status </a:t>
            </a:r>
            <a:r>
              <a:rPr lang="en-US" dirty="0"/>
              <a:t>has expired or been </a:t>
            </a:r>
            <a:r>
              <a:rPr lang="en-US" dirty="0" smtClean="0"/>
              <a:t>revoked.</a:t>
            </a:r>
          </a:p>
          <a:p>
            <a:endParaRPr lang="en-US" dirty="0"/>
          </a:p>
          <a:p>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2</a:t>
            </a:fld>
            <a:endParaRPr lang="en-US"/>
          </a:p>
        </p:txBody>
      </p:sp>
    </p:spTree>
    <p:extLst>
      <p:ext uri="{BB962C8B-B14F-4D97-AF65-F5344CB8AC3E}">
        <p14:creationId xmlns:p14="http://schemas.microsoft.com/office/powerpoint/2010/main" val="56829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18"/>
            <a:ext cx="12192000" cy="449918"/>
          </a:xfrm>
        </p:spPr>
        <p:txBody>
          <a:bodyPr>
            <a:noAutofit/>
          </a:bodyPr>
          <a:lstStyle/>
          <a:p>
            <a:r>
              <a:rPr lang="en-US" sz="2300" dirty="0">
                <a:latin typeface="+mn-lt"/>
              </a:rPr>
              <a:t>Do household members need a </a:t>
            </a:r>
            <a:r>
              <a:rPr lang="en-US" sz="2300" dirty="0" smtClean="0">
                <a:latin typeface="+mn-lt"/>
              </a:rPr>
              <a:t>Social Security Number to </a:t>
            </a:r>
            <a:r>
              <a:rPr lang="en-US" sz="2300" dirty="0">
                <a:latin typeface="+mn-lt"/>
              </a:rPr>
              <a:t>apply for LIHEAP?</a:t>
            </a:r>
          </a:p>
        </p:txBody>
      </p:sp>
      <p:sp>
        <p:nvSpPr>
          <p:cNvPr id="3" name="Content Placeholder 2"/>
          <p:cNvSpPr>
            <a:spLocks noGrp="1"/>
          </p:cNvSpPr>
          <p:nvPr>
            <p:ph idx="1"/>
          </p:nvPr>
        </p:nvSpPr>
        <p:spPr>
          <a:xfrm>
            <a:off x="609600" y="1361768"/>
            <a:ext cx="10972800" cy="4191000"/>
          </a:xfrm>
        </p:spPr>
        <p:txBody>
          <a:bodyPr>
            <a:normAutofit lnSpcReduction="10000"/>
          </a:bodyPr>
          <a:lstStyle/>
          <a:p>
            <a:r>
              <a:rPr lang="en-US" sz="2400" dirty="0"/>
              <a:t>HHS is bound by the Privacy Act provisions and cannot compel Grantees to require </a:t>
            </a:r>
            <a:r>
              <a:rPr lang="en-US" sz="2400" dirty="0" smtClean="0"/>
              <a:t>Social Security Numbers (SSNs) </a:t>
            </a:r>
            <a:r>
              <a:rPr lang="en-US" sz="2400" dirty="0"/>
              <a:t>as a condition of eligibility for LIHEAP, but advise that Grantees have discretionary authority to require SSNs in the administration of their LIHEAP programs. </a:t>
            </a:r>
            <a:r>
              <a:rPr lang="en-US" sz="2400" dirty="0" smtClean="0"/>
              <a:t/>
            </a:r>
            <a:br>
              <a:rPr lang="en-US" sz="2400" dirty="0" smtClean="0"/>
            </a:br>
            <a:endParaRPr lang="en-US" sz="2400" dirty="0" smtClean="0"/>
          </a:p>
          <a:p>
            <a:r>
              <a:rPr lang="en-US" sz="2400" dirty="0" smtClean="0"/>
              <a:t>If the grantee’s law or policies require SSNs, then individuals that do not have SSNs may be considered ineligible by the grantee.  HHS strongly encourages, however, that grantees (a) assist such individuals with obtaining SSNs and the necessary documentation; and (b) avoid delaying or denying LIHEAP assistance to those household members pending such information if the individuals are otherwise eligible to receive LIHEAP benefits. </a:t>
            </a:r>
            <a:endParaRPr lang="en-US" sz="2400" dirty="0"/>
          </a:p>
        </p:txBody>
      </p:sp>
      <p:sp>
        <p:nvSpPr>
          <p:cNvPr id="4" name="Slide Number Placeholder 3"/>
          <p:cNvSpPr>
            <a:spLocks noGrp="1"/>
          </p:cNvSpPr>
          <p:nvPr>
            <p:ph type="sldNum" sz="quarter" idx="12"/>
          </p:nvPr>
        </p:nvSpPr>
        <p:spPr/>
        <p:txBody>
          <a:bodyPr/>
          <a:lstStyle/>
          <a:p>
            <a:fld id="{AF3DFBAF-8B58-4F95-874C-34C448FB1B6F}" type="slidenum">
              <a:rPr lang="en-US" smtClean="0"/>
              <a:t>20</a:t>
            </a:fld>
            <a:endParaRPr lang="en-US"/>
          </a:p>
        </p:txBody>
      </p:sp>
    </p:spTree>
    <p:extLst>
      <p:ext uri="{BB962C8B-B14F-4D97-AF65-F5344CB8AC3E}">
        <p14:creationId xmlns:p14="http://schemas.microsoft.com/office/powerpoint/2010/main" val="54149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245"/>
            <a:ext cx="10515600" cy="1034184"/>
          </a:xfrm>
        </p:spPr>
        <p:txBody>
          <a:bodyPr>
            <a:normAutofit/>
          </a:bodyPr>
          <a:lstStyle/>
          <a:p>
            <a:r>
              <a:rPr lang="en-US" sz="3200" dirty="0" smtClean="0">
                <a:latin typeface="+mn-lt"/>
              </a:rPr>
              <a:t>Are local agencies required to verify SSNs? </a:t>
            </a:r>
            <a:endParaRPr lang="en-US" sz="3200" dirty="0">
              <a:latin typeface="+mn-lt"/>
            </a:endParaRPr>
          </a:p>
        </p:txBody>
      </p:sp>
      <p:sp>
        <p:nvSpPr>
          <p:cNvPr id="3" name="Content Placeholder 2"/>
          <p:cNvSpPr>
            <a:spLocks noGrp="1"/>
          </p:cNvSpPr>
          <p:nvPr>
            <p:ph idx="1"/>
          </p:nvPr>
        </p:nvSpPr>
        <p:spPr>
          <a:xfrm>
            <a:off x="838200" y="927360"/>
            <a:ext cx="10515600" cy="5794117"/>
          </a:xfrm>
        </p:spPr>
        <p:txBody>
          <a:bodyPr>
            <a:normAutofit/>
          </a:bodyPr>
          <a:lstStyle/>
          <a:p>
            <a:pPr marL="0" indent="0">
              <a:buNone/>
            </a:pPr>
            <a:r>
              <a:rPr lang="en-US" dirty="0" smtClean="0"/>
              <a:t/>
            </a:r>
            <a:br>
              <a:rPr lang="en-US" dirty="0" smtClean="0"/>
            </a:br>
            <a:r>
              <a:rPr lang="en-US" dirty="0" smtClean="0"/>
              <a:t>“</a:t>
            </a:r>
            <a:r>
              <a:rPr lang="en-US" dirty="0"/>
              <a:t>a nonprofit charitable organization, in providing any Federal public benefit…or any State or local public benefit…is not required under this chapter to determine, verify, or otherwise require proof of eligibility of any applicant for such benefits</a:t>
            </a:r>
            <a:r>
              <a:rPr lang="en-US" sz="2200" dirty="0"/>
              <a:t>.” </a:t>
            </a:r>
            <a:r>
              <a:rPr lang="en-US" sz="1800" dirty="0" smtClean="0"/>
              <a:t>(Section </a:t>
            </a:r>
            <a:r>
              <a:rPr lang="en-US" sz="1800" dirty="0"/>
              <a:t>432(d) of PRWORA </a:t>
            </a:r>
            <a:r>
              <a:rPr lang="en-US" sz="1800" dirty="0" smtClean="0"/>
              <a:t>(Personal </a:t>
            </a:r>
            <a:r>
              <a:rPr lang="en-US" sz="1800" dirty="0"/>
              <a:t>Responsibility and Work Opportunity Reconciliation Act of 1996</a:t>
            </a:r>
            <a:r>
              <a:rPr lang="en-US" sz="1800" dirty="0" smtClean="0"/>
              <a:t>))</a:t>
            </a:r>
            <a:br>
              <a:rPr lang="en-US" sz="1800" dirty="0" smtClean="0"/>
            </a:br>
            <a:r>
              <a:rPr lang="en-US" dirty="0" smtClean="0"/>
              <a:t/>
            </a:r>
            <a:br>
              <a:rPr lang="en-US" dirty="0" smtClean="0"/>
            </a:br>
            <a:r>
              <a:rPr lang="en-US" dirty="0" smtClean="0"/>
              <a:t>However</a:t>
            </a:r>
            <a:r>
              <a:rPr lang="en-US" smtClean="0"/>
              <a:t>, </a:t>
            </a:r>
            <a:r>
              <a:rPr lang="en-US" smtClean="0"/>
              <a:t>grantees are </a:t>
            </a:r>
            <a:r>
              <a:rPr lang="en-US" dirty="0" smtClean="0"/>
              <a:t>still responsible for determining and verifying program eligibility, </a:t>
            </a:r>
            <a:r>
              <a:rPr lang="en-US" dirty="0"/>
              <a:t>including </a:t>
            </a:r>
            <a:r>
              <a:rPr lang="en-US" dirty="0" smtClean="0"/>
              <a:t>obtaining proof </a:t>
            </a:r>
            <a:r>
              <a:rPr lang="en-US" dirty="0"/>
              <a:t>of “qualified alien” </a:t>
            </a:r>
            <a:r>
              <a:rPr lang="en-US" dirty="0" smtClean="0"/>
              <a:t>status while ensuring </a:t>
            </a:r>
            <a:r>
              <a:rPr lang="en-US" dirty="0"/>
              <a:t>that </a:t>
            </a:r>
            <a:r>
              <a:rPr lang="en-US" dirty="0" smtClean="0"/>
              <a:t>eligible persons including those living with ineligible non-citizens are not denied assistance. </a:t>
            </a:r>
            <a:r>
              <a:rPr lang="en-US" sz="1800" dirty="0" smtClean="0"/>
              <a:t>(LIHEAP </a:t>
            </a:r>
            <a:r>
              <a:rPr lang="en-US" sz="1800" dirty="0"/>
              <a:t>IM HHS Guidance on the Use of Social Security Numbers (SSNs) and Citizenship Status </a:t>
            </a:r>
            <a:r>
              <a:rPr lang="en-US" sz="1800" dirty="0" smtClean="0"/>
              <a:t>Verification)</a:t>
            </a:r>
            <a:r>
              <a:rPr lang="en-US" sz="2000" dirty="0"/>
              <a:t/>
            </a:r>
            <a:br>
              <a:rPr lang="en-US" sz="2000" dirty="0"/>
            </a:br>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21</a:t>
            </a:fld>
            <a:endParaRPr lang="en-US"/>
          </a:p>
        </p:txBody>
      </p:sp>
    </p:spTree>
    <p:extLst>
      <p:ext uri="{BB962C8B-B14F-4D97-AF65-F5344CB8AC3E}">
        <p14:creationId xmlns:p14="http://schemas.microsoft.com/office/powerpoint/2010/main" val="405247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239"/>
            <a:ext cx="12192000" cy="581314"/>
          </a:xfrm>
        </p:spPr>
        <p:txBody>
          <a:bodyPr>
            <a:normAutofit/>
          </a:bodyPr>
          <a:lstStyle/>
          <a:p>
            <a:r>
              <a:rPr lang="en-US" sz="3200" dirty="0" smtClean="0">
                <a:latin typeface="+mn-lt"/>
              </a:rPr>
              <a:t>Noncitizens and Applications</a:t>
            </a:r>
            <a:endParaRPr lang="en-US" sz="3200" dirty="0">
              <a:latin typeface="+mn-lt"/>
            </a:endParaRPr>
          </a:p>
        </p:txBody>
      </p:sp>
      <p:sp>
        <p:nvSpPr>
          <p:cNvPr id="3" name="Content Placeholder 2"/>
          <p:cNvSpPr>
            <a:spLocks noGrp="1"/>
          </p:cNvSpPr>
          <p:nvPr>
            <p:ph idx="1"/>
          </p:nvPr>
        </p:nvSpPr>
        <p:spPr>
          <a:xfrm>
            <a:off x="358877" y="1095012"/>
            <a:ext cx="10972800" cy="1641902"/>
          </a:xfrm>
        </p:spPr>
        <p:txBody>
          <a:bodyPr/>
          <a:lstStyle/>
          <a:p>
            <a:pPr marL="0" indent="0">
              <a:buNone/>
            </a:pPr>
            <a:r>
              <a:rPr lang="en-US" sz="2800" dirty="0" smtClean="0"/>
              <a:t>Some grantees include questions about citizenship on applications.</a:t>
            </a:r>
          </a:p>
          <a:p>
            <a:pPr marL="0" indent="0">
              <a:buNone/>
            </a:pPr>
            <a:endParaRPr lang="en-US" sz="1100" dirty="0"/>
          </a:p>
          <a:p>
            <a:pPr marL="0" indent="0">
              <a:buNone/>
            </a:pPr>
            <a:r>
              <a:rPr lang="en-US" dirty="0" smtClean="0"/>
              <a:t>Click on a state to see an example.</a:t>
            </a:r>
          </a:p>
          <a:p>
            <a:pPr marL="0" indent="0">
              <a:buNone/>
            </a:pPr>
            <a:endParaRPr lang="en-US" dirty="0"/>
          </a:p>
          <a:p>
            <a:pPr marL="0" indent="0">
              <a:buNone/>
            </a:pPr>
            <a:endParaRPr lang="en-US" dirty="0"/>
          </a:p>
        </p:txBody>
      </p:sp>
      <p:pic>
        <p:nvPicPr>
          <p:cNvPr id="12" name="Picture 1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7" y="3207761"/>
            <a:ext cx="2494588" cy="2652746"/>
          </a:xfrm>
          <a:prstGeom prst="rect">
            <a:avLst/>
          </a:prstGeom>
        </p:spPr>
      </p:pic>
      <p:pic>
        <p:nvPicPr>
          <p:cNvPr id="13" name="Picture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6661" y="3147373"/>
            <a:ext cx="2000143" cy="3144136"/>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4715" y="3243734"/>
            <a:ext cx="3511233" cy="1737291"/>
          </a:xfrm>
          <a:prstGeom prst="rect">
            <a:avLst/>
          </a:prstGeom>
        </p:spPr>
      </p:pic>
      <p:pic>
        <p:nvPicPr>
          <p:cNvPr id="15" name="Picture 14">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7600" y="3243734"/>
            <a:ext cx="3342409" cy="2029320"/>
          </a:xfrm>
          <a:prstGeom prst="rect">
            <a:avLst/>
          </a:prstGeom>
        </p:spPr>
      </p:pic>
      <p:sp>
        <p:nvSpPr>
          <p:cNvPr id="4" name="Slide Number Placeholder 3"/>
          <p:cNvSpPr>
            <a:spLocks noGrp="1"/>
          </p:cNvSpPr>
          <p:nvPr>
            <p:ph type="sldNum" sz="quarter" idx="12"/>
          </p:nvPr>
        </p:nvSpPr>
        <p:spPr/>
        <p:txBody>
          <a:bodyPr/>
          <a:lstStyle/>
          <a:p>
            <a:fld id="{AF3DFBAF-8B58-4F95-874C-34C448FB1B6F}" type="slidenum">
              <a:rPr lang="en-US" smtClean="0"/>
              <a:t>22</a:t>
            </a:fld>
            <a:endParaRPr lang="en-US"/>
          </a:p>
        </p:txBody>
      </p:sp>
    </p:spTree>
    <p:extLst>
      <p:ext uri="{BB962C8B-B14F-4D97-AF65-F5344CB8AC3E}">
        <p14:creationId xmlns:p14="http://schemas.microsoft.com/office/powerpoint/2010/main" val="2471719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896"/>
            <a:ext cx="10515600" cy="504282"/>
          </a:xfrm>
        </p:spPr>
        <p:txBody>
          <a:bodyPr>
            <a:noAutofit/>
          </a:bodyPr>
          <a:lstStyle/>
          <a:p>
            <a:r>
              <a:rPr lang="en-US" sz="3200" dirty="0" smtClean="0">
                <a:latin typeface="+mn-lt"/>
              </a:rPr>
              <a:t>New Mexico Application</a:t>
            </a:r>
            <a:endParaRPr lang="en-US" sz="3200" dirty="0">
              <a:latin typeface="+mn-lt"/>
            </a:endParaRPr>
          </a:p>
        </p:txBody>
      </p:sp>
      <p:sp>
        <p:nvSpPr>
          <p:cNvPr id="3" name="Content Placeholder 2"/>
          <p:cNvSpPr>
            <a:spLocks noGrp="1"/>
          </p:cNvSpPr>
          <p:nvPr>
            <p:ph idx="1"/>
          </p:nvPr>
        </p:nvSpPr>
        <p:spPr>
          <a:xfrm>
            <a:off x="351502" y="927201"/>
            <a:ext cx="11400504" cy="2232680"/>
          </a:xfrm>
        </p:spPr>
        <p:txBody>
          <a:bodyPr>
            <a:normAutofit/>
          </a:bodyPr>
          <a:lstStyle/>
          <a:p>
            <a:pPr marL="0" indent="0">
              <a:buNone/>
            </a:pPr>
            <a:r>
              <a:rPr lang="en-US" dirty="0"/>
              <a:t>Tell us About the People who live with You:</a:t>
            </a:r>
          </a:p>
          <a:p>
            <a:pPr marL="457200" lvl="1" indent="0">
              <a:buNone/>
            </a:pPr>
            <a:r>
              <a:rPr lang="en-US" sz="1800" dirty="0"/>
              <a:t>Please list everyone that lives in your household even if you do not want to apply for them. You only have to give U.S. Citizenship and Social Security Numbers for those household members that you are applying for assistance. </a:t>
            </a:r>
            <a:r>
              <a:rPr lang="en-US" sz="1800" dirty="0" smtClean="0"/>
              <a:t>Noncitizen </a:t>
            </a:r>
            <a:r>
              <a:rPr lang="en-US" sz="1800" dirty="0"/>
              <a:t>immigrants not requesting </a:t>
            </a:r>
            <a:r>
              <a:rPr lang="en-US" sz="1800" dirty="0" smtClean="0"/>
              <a:t>assistance for </a:t>
            </a:r>
            <a:r>
              <a:rPr lang="en-US" sz="1800" dirty="0"/>
              <a:t>themselves do not need to give immigration status information, Social Security Numbers, or other similar proofs; however, they must give information about their income because part of their income and things they own may count towards the household’s eligibility for assistance. </a:t>
            </a:r>
          </a:p>
          <a:p>
            <a:endParaRPr lang="en-US" sz="2000" dirty="0"/>
          </a:p>
        </p:txBody>
      </p:sp>
      <p:sp>
        <p:nvSpPr>
          <p:cNvPr id="6" name="Rectangle 5">
            <a:hlinkClick r:id="rId2" action="ppaction://hlinksldjump"/>
          </p:cNvPr>
          <p:cNvSpPr/>
          <p:nvPr/>
        </p:nvSpPr>
        <p:spPr>
          <a:xfrm>
            <a:off x="3466425" y="5325116"/>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7" name="Right Arrow 6">
            <a:hlinkClick r:id="rId3" action="ppaction://hlinksldjump"/>
          </p:cNvPr>
          <p:cNvSpPr/>
          <p:nvPr/>
        </p:nvSpPr>
        <p:spPr>
          <a:xfrm>
            <a:off x="6769100" y="5329624"/>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02" y="3234409"/>
            <a:ext cx="11410787" cy="1872256"/>
          </a:xfrm>
          <a:prstGeom prst="rect">
            <a:avLst/>
          </a:prstGeom>
          <a:ln w="19050">
            <a:solidFill>
              <a:srgbClr val="000000"/>
            </a:solidFill>
          </a:ln>
        </p:spPr>
      </p:pic>
      <p:sp>
        <p:nvSpPr>
          <p:cNvPr id="4" name="Slide Number Placeholder 3"/>
          <p:cNvSpPr>
            <a:spLocks noGrp="1"/>
          </p:cNvSpPr>
          <p:nvPr>
            <p:ph type="sldNum" sz="quarter" idx="12"/>
          </p:nvPr>
        </p:nvSpPr>
        <p:spPr/>
        <p:txBody>
          <a:bodyPr/>
          <a:lstStyle/>
          <a:p>
            <a:fld id="{AF3DFBAF-8B58-4F95-874C-34C448FB1B6F}" type="slidenum">
              <a:rPr lang="en-US" smtClean="0"/>
              <a:t>23</a:t>
            </a:fld>
            <a:endParaRPr lang="en-US"/>
          </a:p>
        </p:txBody>
      </p:sp>
    </p:spTree>
    <p:extLst>
      <p:ext uri="{BB962C8B-B14F-4D97-AF65-F5344CB8AC3E}">
        <p14:creationId xmlns:p14="http://schemas.microsoft.com/office/powerpoint/2010/main" val="3803533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528"/>
            <a:ext cx="10972800" cy="706055"/>
          </a:xfrm>
        </p:spPr>
        <p:txBody>
          <a:bodyPr>
            <a:normAutofit/>
          </a:bodyPr>
          <a:lstStyle/>
          <a:p>
            <a:r>
              <a:rPr lang="en-US" sz="3200" dirty="0" smtClean="0">
                <a:latin typeface="+mn-lt"/>
              </a:rPr>
              <a:t>How are noncitizens addressed in applications?</a:t>
            </a:r>
            <a:endParaRPr lang="en-US" sz="3200" dirty="0">
              <a:latin typeface="+mn-lt"/>
            </a:endParaRPr>
          </a:p>
        </p:txBody>
      </p:sp>
      <p:sp>
        <p:nvSpPr>
          <p:cNvPr id="3" name="Content Placeholder 2"/>
          <p:cNvSpPr>
            <a:spLocks noGrp="1"/>
          </p:cNvSpPr>
          <p:nvPr>
            <p:ph idx="1"/>
          </p:nvPr>
        </p:nvSpPr>
        <p:spPr>
          <a:xfrm>
            <a:off x="715763" y="1235248"/>
            <a:ext cx="10833100" cy="603252"/>
          </a:xfrm>
        </p:spPr>
        <p:txBody>
          <a:bodyPr>
            <a:normAutofit/>
          </a:bodyPr>
          <a:lstStyle/>
          <a:p>
            <a:pPr marL="0" indent="0">
              <a:buNone/>
            </a:pPr>
            <a:r>
              <a:rPr lang="en-US" dirty="0" smtClean="0"/>
              <a:t>New Jersey’s application asks if household members are U.S. citizens.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63" y="1895808"/>
            <a:ext cx="10588227" cy="2917332"/>
          </a:xfrm>
          <a:prstGeom prst="rect">
            <a:avLst/>
          </a:prstGeom>
          <a:ln w="28575">
            <a:solidFill>
              <a:schemeClr val="tx1"/>
            </a:solidFill>
          </a:ln>
        </p:spPr>
      </p:pic>
      <p:sp>
        <p:nvSpPr>
          <p:cNvPr id="9" name="Rounded Rectangle 8"/>
          <p:cNvSpPr/>
          <p:nvPr/>
        </p:nvSpPr>
        <p:spPr>
          <a:xfrm>
            <a:off x="9656917" y="1987392"/>
            <a:ext cx="787400" cy="342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F3DFBAF-8B58-4F95-874C-34C448FB1B6F}" type="slidenum">
              <a:rPr lang="en-US" smtClean="0"/>
              <a:t>24</a:t>
            </a:fld>
            <a:endParaRPr lang="en-US"/>
          </a:p>
        </p:txBody>
      </p:sp>
      <p:sp>
        <p:nvSpPr>
          <p:cNvPr id="10" name="Rectangle 9">
            <a:hlinkClick r:id="rId3" action="ppaction://hlinksldjump"/>
          </p:cNvPr>
          <p:cNvSpPr/>
          <p:nvPr/>
        </p:nvSpPr>
        <p:spPr>
          <a:xfrm>
            <a:off x="3466425" y="5279748"/>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12" name="Right Arrow 11">
            <a:hlinkClick r:id="rId4" action="ppaction://hlinksldjump"/>
          </p:cNvPr>
          <p:cNvSpPr/>
          <p:nvPr/>
        </p:nvSpPr>
        <p:spPr>
          <a:xfrm>
            <a:off x="6769100" y="5284256"/>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14214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Nebraska Application</a:t>
            </a:r>
            <a:endParaRPr lang="en-US" sz="3200" dirty="0">
              <a:latin typeface="+mn-lt"/>
            </a:endParaRPr>
          </a:p>
        </p:txBody>
      </p:sp>
      <p:sp>
        <p:nvSpPr>
          <p:cNvPr id="3" name="Content Placeholder 2"/>
          <p:cNvSpPr>
            <a:spLocks noGrp="1"/>
          </p:cNvSpPr>
          <p:nvPr>
            <p:ph idx="1"/>
          </p:nvPr>
        </p:nvSpPr>
        <p:spPr>
          <a:xfrm>
            <a:off x="609600" y="1191340"/>
            <a:ext cx="10972800" cy="1286387"/>
          </a:xfrm>
        </p:spPr>
        <p:txBody>
          <a:bodyPr/>
          <a:lstStyle/>
          <a:p>
            <a:pPr marL="0" indent="0">
              <a:buNone/>
            </a:pPr>
            <a:r>
              <a:rPr lang="en-US" dirty="0"/>
              <a:t>“Please list yourself and everyone living in your home, even if you are not applying for everyone. Social Security numbers and citizenship status are only required for those for whom you are applying.”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152" y="2452241"/>
            <a:ext cx="8953696" cy="2574918"/>
          </a:xfrm>
          <a:prstGeom prst="rect">
            <a:avLst/>
          </a:prstGeom>
        </p:spPr>
      </p:pic>
      <p:sp>
        <p:nvSpPr>
          <p:cNvPr id="5" name="Slide Number Placeholder 4"/>
          <p:cNvSpPr>
            <a:spLocks noGrp="1"/>
          </p:cNvSpPr>
          <p:nvPr>
            <p:ph type="sldNum" sz="quarter" idx="12"/>
          </p:nvPr>
        </p:nvSpPr>
        <p:spPr/>
        <p:txBody>
          <a:bodyPr/>
          <a:lstStyle/>
          <a:p>
            <a:fld id="{AF3DFBAF-8B58-4F95-874C-34C448FB1B6F}" type="slidenum">
              <a:rPr lang="en-US" smtClean="0"/>
              <a:t>25</a:t>
            </a:fld>
            <a:endParaRPr lang="en-US"/>
          </a:p>
        </p:txBody>
      </p:sp>
      <p:sp>
        <p:nvSpPr>
          <p:cNvPr id="8" name="Rectangle 7">
            <a:hlinkClick r:id="rId3" action="ppaction://hlinksldjump"/>
          </p:cNvPr>
          <p:cNvSpPr/>
          <p:nvPr/>
        </p:nvSpPr>
        <p:spPr>
          <a:xfrm>
            <a:off x="3466425" y="5279748"/>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9" name="Right Arrow 8">
            <a:hlinkClick r:id="rId4" action="ppaction://hlinksldjump"/>
          </p:cNvPr>
          <p:cNvSpPr/>
          <p:nvPr/>
        </p:nvSpPr>
        <p:spPr>
          <a:xfrm>
            <a:off x="6769100" y="5284256"/>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2036471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999"/>
            <a:ext cx="12192000" cy="532932"/>
          </a:xfrm>
        </p:spPr>
        <p:txBody>
          <a:bodyPr>
            <a:noAutofit/>
          </a:bodyPr>
          <a:lstStyle/>
          <a:p>
            <a:r>
              <a:rPr lang="en-US" sz="2600" dirty="0" smtClean="0">
                <a:latin typeface="+mn-lt"/>
              </a:rPr>
              <a:t>North Dakota’s application asks if the head of household is a U.S. citizen.</a:t>
            </a:r>
            <a:endParaRPr lang="en-US" sz="26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199" y="1205225"/>
            <a:ext cx="9220200" cy="3895725"/>
          </a:xfrm>
          <a:ln w="28575">
            <a:solidFill>
              <a:srgbClr val="000000"/>
            </a:solidFill>
          </a:ln>
        </p:spPr>
      </p:pic>
      <p:sp>
        <p:nvSpPr>
          <p:cNvPr id="3" name="Rounded Rectangle 2"/>
          <p:cNvSpPr/>
          <p:nvPr/>
        </p:nvSpPr>
        <p:spPr>
          <a:xfrm>
            <a:off x="7155015" y="4120175"/>
            <a:ext cx="3200400" cy="419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AF3DFBAF-8B58-4F95-874C-34C448FB1B6F}" type="slidenum">
              <a:rPr lang="en-US" smtClean="0"/>
              <a:t>26</a:t>
            </a:fld>
            <a:endParaRPr lang="en-US"/>
          </a:p>
        </p:txBody>
      </p:sp>
      <p:sp>
        <p:nvSpPr>
          <p:cNvPr id="8" name="Rectangle 7">
            <a:hlinkClick r:id="rId3" action="ppaction://hlinksldjump"/>
          </p:cNvPr>
          <p:cNvSpPr/>
          <p:nvPr/>
        </p:nvSpPr>
        <p:spPr>
          <a:xfrm>
            <a:off x="3466425" y="5279748"/>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9" name="Right Arrow 8">
            <a:hlinkClick r:id="rId4" action="ppaction://hlinksldjump"/>
          </p:cNvPr>
          <p:cNvSpPr/>
          <p:nvPr/>
        </p:nvSpPr>
        <p:spPr>
          <a:xfrm>
            <a:off x="6769100" y="5284256"/>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2677592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18"/>
            <a:ext cx="10515600" cy="626405"/>
          </a:xfrm>
        </p:spPr>
        <p:txBody>
          <a:bodyPr>
            <a:normAutofit/>
          </a:bodyPr>
          <a:lstStyle/>
          <a:p>
            <a:r>
              <a:rPr lang="en-US" sz="3200" dirty="0" smtClean="0">
                <a:latin typeface="+mn-lt"/>
              </a:rPr>
              <a:t>What is in the LIHEAP plan?</a:t>
            </a:r>
            <a:endParaRPr lang="en-US" sz="3200" dirty="0">
              <a:latin typeface="+mn-lt"/>
            </a:endParaRPr>
          </a:p>
        </p:txBody>
      </p:sp>
      <p:sp>
        <p:nvSpPr>
          <p:cNvPr id="3" name="Content Placeholder 2"/>
          <p:cNvSpPr>
            <a:spLocks noGrp="1"/>
          </p:cNvSpPr>
          <p:nvPr>
            <p:ph idx="1"/>
          </p:nvPr>
        </p:nvSpPr>
        <p:spPr>
          <a:xfrm>
            <a:off x="838200" y="1458098"/>
            <a:ext cx="10515600" cy="4979772"/>
          </a:xfrm>
        </p:spPr>
        <p:txBody>
          <a:bodyPr>
            <a:normAutofit/>
          </a:bodyPr>
          <a:lstStyle/>
          <a:p>
            <a:pPr marL="0" lvl="0" indent="0">
              <a:buNone/>
            </a:pPr>
            <a:r>
              <a:rPr lang="en-US" dirty="0" smtClean="0"/>
              <a:t>What </a:t>
            </a:r>
            <a:r>
              <a:rPr lang="en-US" dirty="0"/>
              <a:t>are your procedures for ensuring that household members are U.S. citizens or aliens who are qualified to receive LIHEAP benefits? </a:t>
            </a:r>
          </a:p>
          <a:p>
            <a:pPr lvl="0"/>
            <a:r>
              <a:rPr lang="en-US" dirty="0"/>
              <a:t>Some states use SAVE - Systematic Alien Verification Entitlement </a:t>
            </a:r>
            <a:r>
              <a:rPr lang="en-US" dirty="0" smtClean="0"/>
              <a:t/>
            </a:r>
            <a:br>
              <a:rPr lang="en-US" dirty="0" smtClean="0"/>
            </a:br>
            <a:r>
              <a:rPr lang="en-US" dirty="0" smtClean="0"/>
              <a:t>This system </a:t>
            </a:r>
            <a:r>
              <a:rPr lang="en-US" dirty="0"/>
              <a:t>is a federally mandated repository used to verify immigration </a:t>
            </a:r>
            <a:r>
              <a:rPr lang="en-US" dirty="0" smtClean="0"/>
              <a:t>status.</a:t>
            </a:r>
          </a:p>
          <a:p>
            <a:pPr lvl="0"/>
            <a:r>
              <a:rPr lang="en-US" dirty="0" smtClean="0"/>
              <a:t>North Carolina </a:t>
            </a:r>
            <a:r>
              <a:rPr lang="en-US" dirty="0"/>
              <a:t>- If applicant refuses or does not provide documentation, consider him an ineligible alien.</a:t>
            </a:r>
          </a:p>
          <a:p>
            <a:pPr lvl="0"/>
            <a:r>
              <a:rPr lang="en-US" dirty="0" smtClean="0"/>
              <a:t>Wisconsin </a:t>
            </a:r>
            <a:r>
              <a:rPr lang="en-US" dirty="0"/>
              <a:t>- If the applicant states a household member does not have a Social Security Number (SSN) or valid immigration records, the individual shall be marked an ineligible </a:t>
            </a:r>
            <a:r>
              <a:rPr lang="en-US" dirty="0" smtClean="0"/>
              <a:t>noncitizen</a:t>
            </a:r>
            <a:r>
              <a:rPr lang="en-US" dirty="0"/>
              <a:t>. </a:t>
            </a:r>
          </a:p>
        </p:txBody>
      </p:sp>
      <p:sp>
        <p:nvSpPr>
          <p:cNvPr id="4" name="Slide Number Placeholder 3"/>
          <p:cNvSpPr>
            <a:spLocks noGrp="1"/>
          </p:cNvSpPr>
          <p:nvPr>
            <p:ph type="sldNum" sz="quarter" idx="12"/>
          </p:nvPr>
        </p:nvSpPr>
        <p:spPr/>
        <p:txBody>
          <a:bodyPr/>
          <a:lstStyle/>
          <a:p>
            <a:fld id="{AF3DFBAF-8B58-4F95-874C-34C448FB1B6F}" type="slidenum">
              <a:rPr lang="en-US" smtClean="0"/>
              <a:t>27</a:t>
            </a:fld>
            <a:endParaRPr lang="en-US"/>
          </a:p>
        </p:txBody>
      </p:sp>
    </p:spTree>
    <p:extLst>
      <p:ext uri="{BB962C8B-B14F-4D97-AF65-F5344CB8AC3E}">
        <p14:creationId xmlns:p14="http://schemas.microsoft.com/office/powerpoint/2010/main" val="3876253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024"/>
            <a:ext cx="12192000" cy="706055"/>
          </a:xfrm>
        </p:spPr>
        <p:txBody>
          <a:bodyPr>
            <a:normAutofit/>
          </a:bodyPr>
          <a:lstStyle/>
          <a:p>
            <a:r>
              <a:rPr lang="en-US" sz="3200" dirty="0" smtClean="0">
                <a:latin typeface="+mn-lt"/>
              </a:rPr>
              <a:t>In mixed-status households, who can apply for LIHEAP?</a:t>
            </a:r>
            <a:endParaRPr lang="en-US" sz="3200" dirty="0">
              <a:latin typeface="+mn-lt"/>
            </a:endParaRPr>
          </a:p>
        </p:txBody>
      </p:sp>
      <p:sp>
        <p:nvSpPr>
          <p:cNvPr id="3" name="Content Placeholder 2"/>
          <p:cNvSpPr>
            <a:spLocks noGrp="1"/>
          </p:cNvSpPr>
          <p:nvPr>
            <p:ph idx="1"/>
          </p:nvPr>
        </p:nvSpPr>
        <p:spPr>
          <a:xfrm>
            <a:off x="491835" y="1124465"/>
            <a:ext cx="10972800" cy="1916131"/>
          </a:xfrm>
        </p:spPr>
        <p:txBody>
          <a:bodyPr>
            <a:normAutofit lnSpcReduction="10000"/>
          </a:bodyPr>
          <a:lstStyle/>
          <a:p>
            <a:pPr marL="0" indent="0">
              <a:buNone/>
            </a:pPr>
            <a:r>
              <a:rPr lang="en-US" dirty="0" smtClean="0"/>
              <a:t>In many states an </a:t>
            </a:r>
            <a:r>
              <a:rPr lang="en-US" dirty="0"/>
              <a:t>ineligible household member </a:t>
            </a:r>
            <a:r>
              <a:rPr lang="en-US" dirty="0" smtClean="0"/>
              <a:t>may </a:t>
            </a:r>
            <a:r>
              <a:rPr lang="en-US" dirty="0"/>
              <a:t>apply for benefits on behalf of eligible household </a:t>
            </a:r>
            <a:r>
              <a:rPr lang="en-US" dirty="0" smtClean="0"/>
              <a:t>members. Note also that states have different definitions for head of household, some may include minors. </a:t>
            </a:r>
            <a:br>
              <a:rPr lang="en-US" dirty="0" smtClean="0"/>
            </a:br>
            <a:r>
              <a:rPr lang="en-US" dirty="0" smtClean="0"/>
              <a:t/>
            </a:r>
            <a:br>
              <a:rPr lang="en-US" dirty="0" smtClean="0"/>
            </a:br>
            <a:r>
              <a:rPr lang="en-US" dirty="0" smtClean="0"/>
              <a:t>See these state examples.</a:t>
            </a:r>
          </a:p>
        </p:txBody>
      </p:sp>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027" y="3281106"/>
            <a:ext cx="2305133" cy="2399433"/>
          </a:xfrm>
          <a:prstGeom prst="rect">
            <a:avLst/>
          </a:prstGeom>
        </p:spPr>
      </p:pic>
      <p:pic>
        <p:nvPicPr>
          <p:cNvPr id="13" name="Picture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8325" y="3716410"/>
            <a:ext cx="3024970" cy="1964129"/>
          </a:xfrm>
          <a:prstGeom prst="rect">
            <a:avLst/>
          </a:prstGeom>
        </p:spPr>
      </p:pic>
      <p:pic>
        <p:nvPicPr>
          <p:cNvPr id="4" name="Pictur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3529" y="3145597"/>
            <a:ext cx="2109412" cy="2534942"/>
          </a:xfrm>
          <a:prstGeom prst="rect">
            <a:avLst/>
          </a:prstGeom>
        </p:spPr>
      </p:pic>
      <p:sp>
        <p:nvSpPr>
          <p:cNvPr id="5" name="Slide Number Placeholder 4"/>
          <p:cNvSpPr>
            <a:spLocks noGrp="1"/>
          </p:cNvSpPr>
          <p:nvPr>
            <p:ph type="sldNum" sz="quarter" idx="12"/>
          </p:nvPr>
        </p:nvSpPr>
        <p:spPr/>
        <p:txBody>
          <a:bodyPr/>
          <a:lstStyle/>
          <a:p>
            <a:fld id="{AF3DFBAF-8B58-4F95-874C-34C448FB1B6F}" type="slidenum">
              <a:rPr lang="en-US" smtClean="0"/>
              <a:t>28</a:t>
            </a:fld>
            <a:endParaRPr lang="en-US"/>
          </a:p>
        </p:txBody>
      </p:sp>
    </p:spTree>
    <p:extLst>
      <p:ext uri="{BB962C8B-B14F-4D97-AF65-F5344CB8AC3E}">
        <p14:creationId xmlns:p14="http://schemas.microsoft.com/office/powerpoint/2010/main" val="2103666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Wisconsin</a:t>
            </a:r>
            <a:endParaRPr lang="en-US" sz="4000" dirty="0">
              <a:latin typeface="+mn-lt"/>
            </a:endParaRPr>
          </a:p>
        </p:txBody>
      </p:sp>
      <p:sp>
        <p:nvSpPr>
          <p:cNvPr id="3" name="Content Placeholder 2"/>
          <p:cNvSpPr>
            <a:spLocks noGrp="1"/>
          </p:cNvSpPr>
          <p:nvPr>
            <p:ph idx="1"/>
          </p:nvPr>
        </p:nvSpPr>
        <p:spPr>
          <a:xfrm>
            <a:off x="838200" y="1302327"/>
            <a:ext cx="10515600" cy="4874636"/>
          </a:xfrm>
        </p:spPr>
        <p:txBody>
          <a:bodyPr/>
          <a:lstStyle/>
          <a:p>
            <a:pPr marL="0" indent="0">
              <a:buNone/>
            </a:pPr>
            <a:r>
              <a:rPr lang="en-US" dirty="0"/>
              <a:t>A case head must be 18 years or older, or be a minor head-of-household, or be a child who meets one of the following exceptions: </a:t>
            </a:r>
          </a:p>
          <a:p>
            <a:pPr marL="0" indent="0">
              <a:buNone/>
            </a:pPr>
            <a:r>
              <a:rPr lang="en-US" dirty="0"/>
              <a:t>1) All adults in the household are ineligible </a:t>
            </a:r>
            <a:r>
              <a:rPr lang="en-US" dirty="0" smtClean="0"/>
              <a:t>noncitizens</a:t>
            </a:r>
            <a:r>
              <a:rPr lang="en-US" dirty="0"/>
              <a:t>; and </a:t>
            </a:r>
          </a:p>
          <a:p>
            <a:pPr marL="457200" lvl="1" indent="0">
              <a:buNone/>
            </a:pPr>
            <a:r>
              <a:rPr lang="en-US" dirty="0"/>
              <a:t>o The dependent child is either a citizen or an eligible </a:t>
            </a:r>
            <a:r>
              <a:rPr lang="en-US" dirty="0" smtClean="0"/>
              <a:t>noncitizen</a:t>
            </a:r>
            <a:r>
              <a:rPr lang="en-US" dirty="0"/>
              <a:t>; and </a:t>
            </a:r>
          </a:p>
          <a:p>
            <a:pPr marL="457200" lvl="1" indent="0">
              <a:buNone/>
            </a:pPr>
            <a:r>
              <a:rPr lang="en-US" dirty="0"/>
              <a:t>o The child has an SSN. </a:t>
            </a:r>
            <a:r>
              <a:rPr lang="en-US" dirty="0" smtClean="0"/>
              <a:t/>
            </a:r>
            <a:br>
              <a:rPr lang="en-US" dirty="0" smtClean="0"/>
            </a:br>
            <a:r>
              <a:rPr lang="en-US" dirty="0" smtClean="0"/>
              <a:t/>
            </a:r>
            <a:br>
              <a:rPr lang="en-US" dirty="0" smtClean="0"/>
            </a:br>
            <a:r>
              <a:rPr lang="en-US" dirty="0" smtClean="0"/>
              <a:t>If </a:t>
            </a:r>
            <a:r>
              <a:rPr lang="en-US" dirty="0"/>
              <a:t>there is an eligible </a:t>
            </a:r>
            <a:r>
              <a:rPr lang="en-US" dirty="0" smtClean="0"/>
              <a:t>noncitizen </a:t>
            </a:r>
            <a:r>
              <a:rPr lang="en-US" dirty="0"/>
              <a:t>or U.S. citizen of any age in the household, the worker must encourage her/him to apply (become the case head</a:t>
            </a:r>
            <a:r>
              <a:rPr lang="en-US" dirty="0" smtClean="0"/>
              <a:t>)</a:t>
            </a:r>
            <a:br>
              <a:rPr lang="en-US" dirty="0" smtClean="0"/>
            </a:br>
            <a:r>
              <a:rPr lang="en-US" sz="2200" dirty="0" smtClean="0"/>
              <a:t>(Wisconsin LIHEAP Manual)</a:t>
            </a:r>
            <a:endParaRPr lang="en-US" sz="2200" dirty="0"/>
          </a:p>
        </p:txBody>
      </p:sp>
      <p:sp>
        <p:nvSpPr>
          <p:cNvPr id="6" name="Slide Number Placeholder 5"/>
          <p:cNvSpPr>
            <a:spLocks noGrp="1"/>
          </p:cNvSpPr>
          <p:nvPr>
            <p:ph type="sldNum" sz="quarter" idx="12"/>
          </p:nvPr>
        </p:nvSpPr>
        <p:spPr/>
        <p:txBody>
          <a:bodyPr/>
          <a:lstStyle/>
          <a:p>
            <a:fld id="{AF3DFBAF-8B58-4F95-874C-34C448FB1B6F}" type="slidenum">
              <a:rPr lang="en-US" smtClean="0"/>
              <a:t>29</a:t>
            </a:fld>
            <a:endParaRPr lang="en-US"/>
          </a:p>
        </p:txBody>
      </p:sp>
      <p:sp>
        <p:nvSpPr>
          <p:cNvPr id="9" name="Rectangle 8">
            <a:hlinkClick r:id="rId2" action="ppaction://hlinksldjump"/>
          </p:cNvPr>
          <p:cNvSpPr/>
          <p:nvPr/>
        </p:nvSpPr>
        <p:spPr>
          <a:xfrm>
            <a:off x="3466425" y="4999529"/>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10" name="Right Arrow 9">
            <a:hlinkClick r:id="rId3" action="ppaction://hlinksldjump"/>
          </p:cNvPr>
          <p:cNvSpPr/>
          <p:nvPr/>
        </p:nvSpPr>
        <p:spPr>
          <a:xfrm>
            <a:off x="6769100" y="5004037"/>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421015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n-lt"/>
              </a:rPr>
              <a:t>Are all </a:t>
            </a:r>
            <a:r>
              <a:rPr lang="en-US" sz="3200" dirty="0">
                <a:latin typeface="+mn-lt"/>
              </a:rPr>
              <a:t>noncitizens</a:t>
            </a:r>
            <a:r>
              <a:rPr lang="en-US" dirty="0">
                <a:latin typeface="+mn-lt"/>
              </a:rPr>
              <a:t> here illegally?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0199" y="2849658"/>
            <a:ext cx="3911600" cy="2607734"/>
          </a:xfrm>
        </p:spPr>
      </p:pic>
      <p:sp>
        <p:nvSpPr>
          <p:cNvPr id="6" name="Rounded Rectangle 5">
            <a:hlinkClick r:id="rId3" action="ppaction://hlinksldjump"/>
          </p:cNvPr>
          <p:cNvSpPr/>
          <p:nvPr/>
        </p:nvSpPr>
        <p:spPr>
          <a:xfrm>
            <a:off x="3484706" y="1263030"/>
            <a:ext cx="1643347" cy="1110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YES</a:t>
            </a:r>
            <a:endParaRPr lang="en-US" sz="2000" dirty="0">
              <a:solidFill>
                <a:schemeClr val="tx1"/>
              </a:solidFill>
            </a:endParaRPr>
          </a:p>
        </p:txBody>
      </p:sp>
      <p:sp>
        <p:nvSpPr>
          <p:cNvPr id="7" name="Rounded Rectangle 6">
            <a:hlinkClick r:id="rId4" action="ppaction://hlinksldjump"/>
          </p:cNvPr>
          <p:cNvSpPr/>
          <p:nvPr/>
        </p:nvSpPr>
        <p:spPr>
          <a:xfrm>
            <a:off x="7116618" y="1196070"/>
            <a:ext cx="1620982" cy="1177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NO</a:t>
            </a:r>
            <a:endParaRPr lang="en-US" sz="2000" dirty="0">
              <a:solidFill>
                <a:schemeClr val="tx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30" y="3806031"/>
            <a:ext cx="2428877" cy="165136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7291" y="3714317"/>
            <a:ext cx="2628900" cy="1743075"/>
          </a:xfrm>
          <a:prstGeom prst="rect">
            <a:avLst/>
          </a:prstGeom>
        </p:spPr>
      </p:pic>
      <p:sp>
        <p:nvSpPr>
          <p:cNvPr id="3" name="Slide Number Placeholder 2"/>
          <p:cNvSpPr>
            <a:spLocks noGrp="1"/>
          </p:cNvSpPr>
          <p:nvPr>
            <p:ph type="sldNum" sz="quarter" idx="12"/>
          </p:nvPr>
        </p:nvSpPr>
        <p:spPr/>
        <p:txBody>
          <a:bodyPr/>
          <a:lstStyle/>
          <a:p>
            <a:fld id="{AF3DFBAF-8B58-4F95-874C-34C448FB1B6F}" type="slidenum">
              <a:rPr lang="en-US" smtClean="0"/>
              <a:t>3</a:t>
            </a:fld>
            <a:endParaRPr lang="en-US"/>
          </a:p>
        </p:txBody>
      </p:sp>
    </p:spTree>
    <p:extLst>
      <p:ext uri="{BB962C8B-B14F-4D97-AF65-F5344CB8AC3E}">
        <p14:creationId xmlns:p14="http://schemas.microsoft.com/office/powerpoint/2010/main" val="3977457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Utah</a:t>
            </a:r>
            <a:endParaRPr lang="en-US" sz="3200" dirty="0">
              <a:latin typeface="+mn-lt"/>
            </a:endParaRPr>
          </a:p>
        </p:txBody>
      </p:sp>
      <p:sp>
        <p:nvSpPr>
          <p:cNvPr id="3" name="Content Placeholder 2"/>
          <p:cNvSpPr>
            <a:spLocks noGrp="1"/>
          </p:cNvSpPr>
          <p:nvPr>
            <p:ph idx="1"/>
          </p:nvPr>
        </p:nvSpPr>
        <p:spPr>
          <a:xfrm>
            <a:off x="626076" y="1424893"/>
            <a:ext cx="10972800" cy="2504316"/>
          </a:xfrm>
        </p:spPr>
        <p:txBody>
          <a:bodyPr/>
          <a:lstStyle/>
          <a:p>
            <a:pPr marL="0" indent="0">
              <a:buNone/>
            </a:pPr>
            <a:r>
              <a:rPr lang="en-US" sz="2800" dirty="0" smtClean="0"/>
              <a:t>“The </a:t>
            </a:r>
            <a:r>
              <a:rPr lang="en-US" sz="2800" dirty="0"/>
              <a:t>application should be in the name of one of the eligible adult household members, unless all the adults in the household are undocumented. The primary applicant must be over 18 or emancipated</a:t>
            </a:r>
            <a:r>
              <a:rPr lang="en-US" sz="2800" dirty="0" smtClean="0"/>
              <a:t>.” </a:t>
            </a:r>
            <a:r>
              <a:rPr lang="en-US" dirty="0" smtClean="0"/>
              <a:t>(Utah LIHEAP Manual)</a:t>
            </a:r>
            <a:endParaRPr lang="en-US" dirty="0"/>
          </a:p>
        </p:txBody>
      </p:sp>
      <p:sp>
        <p:nvSpPr>
          <p:cNvPr id="6" name="Slide Number Placeholder 5"/>
          <p:cNvSpPr>
            <a:spLocks noGrp="1"/>
          </p:cNvSpPr>
          <p:nvPr>
            <p:ph type="sldNum" sz="quarter" idx="12"/>
          </p:nvPr>
        </p:nvSpPr>
        <p:spPr/>
        <p:txBody>
          <a:bodyPr/>
          <a:lstStyle/>
          <a:p>
            <a:fld id="{AF3DFBAF-8B58-4F95-874C-34C448FB1B6F}" type="slidenum">
              <a:rPr lang="en-US" smtClean="0"/>
              <a:t>30</a:t>
            </a:fld>
            <a:endParaRPr lang="en-US"/>
          </a:p>
        </p:txBody>
      </p:sp>
      <p:sp>
        <p:nvSpPr>
          <p:cNvPr id="7" name="Rectangle 6">
            <a:hlinkClick r:id="rId2" action="ppaction://hlinksldjump"/>
          </p:cNvPr>
          <p:cNvSpPr/>
          <p:nvPr/>
        </p:nvSpPr>
        <p:spPr>
          <a:xfrm>
            <a:off x="2799160" y="4285028"/>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8" name="Right Arrow 7">
            <a:hlinkClick r:id="rId3" action="ppaction://hlinksldjump"/>
          </p:cNvPr>
          <p:cNvSpPr/>
          <p:nvPr/>
        </p:nvSpPr>
        <p:spPr>
          <a:xfrm>
            <a:off x="6769100" y="4428279"/>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1234446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Pennsylvania</a:t>
            </a:r>
          </a:p>
        </p:txBody>
      </p:sp>
      <p:sp>
        <p:nvSpPr>
          <p:cNvPr id="3" name="Content Placeholder 2"/>
          <p:cNvSpPr>
            <a:spLocks noGrp="1"/>
          </p:cNvSpPr>
          <p:nvPr>
            <p:ph idx="1"/>
          </p:nvPr>
        </p:nvSpPr>
        <p:spPr/>
        <p:txBody>
          <a:bodyPr>
            <a:normAutofit/>
          </a:bodyPr>
          <a:lstStyle/>
          <a:p>
            <a:pPr marL="0" indent="0">
              <a:buNone/>
            </a:pPr>
            <a:r>
              <a:rPr lang="en-US" sz="3200" dirty="0" smtClean="0"/>
              <a:t>“A </a:t>
            </a:r>
            <a:r>
              <a:rPr lang="en-US" sz="3200" dirty="0"/>
              <a:t>noncitizen household member who does not qualify for benefits can be the </a:t>
            </a:r>
            <a:r>
              <a:rPr lang="en-US" sz="3200" u="sng" dirty="0"/>
              <a:t>payment name </a:t>
            </a:r>
            <a:r>
              <a:rPr lang="en-US" sz="3200" dirty="0"/>
              <a:t>for the household</a:t>
            </a:r>
            <a:r>
              <a:rPr lang="en-US" sz="3200" dirty="0" smtClean="0"/>
              <a:t>.” </a:t>
            </a:r>
            <a:r>
              <a:rPr lang="en-US" sz="2000" dirty="0" smtClean="0"/>
              <a:t>(Pennsylvania LIHEAP Manual)</a:t>
            </a:r>
            <a:endParaRPr lang="en-US" sz="2000" dirty="0"/>
          </a:p>
        </p:txBody>
      </p:sp>
      <p:sp>
        <p:nvSpPr>
          <p:cNvPr id="6" name="Slide Number Placeholder 5"/>
          <p:cNvSpPr>
            <a:spLocks noGrp="1"/>
          </p:cNvSpPr>
          <p:nvPr>
            <p:ph type="sldNum" sz="quarter" idx="12"/>
          </p:nvPr>
        </p:nvSpPr>
        <p:spPr/>
        <p:txBody>
          <a:bodyPr/>
          <a:lstStyle/>
          <a:p>
            <a:fld id="{AF3DFBAF-8B58-4F95-874C-34C448FB1B6F}" type="slidenum">
              <a:rPr lang="en-US" smtClean="0"/>
              <a:t>31</a:t>
            </a:fld>
            <a:endParaRPr lang="en-US"/>
          </a:p>
        </p:txBody>
      </p:sp>
      <p:sp>
        <p:nvSpPr>
          <p:cNvPr id="7" name="Rectangle 6">
            <a:hlinkClick r:id="rId2" action="ppaction://hlinksldjump"/>
          </p:cNvPr>
          <p:cNvSpPr/>
          <p:nvPr/>
        </p:nvSpPr>
        <p:spPr>
          <a:xfrm>
            <a:off x="3466425" y="4999529"/>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8" name="Right Arrow 7">
            <a:hlinkClick r:id="rId3" action="ppaction://hlinksldjump"/>
          </p:cNvPr>
          <p:cNvSpPr/>
          <p:nvPr/>
        </p:nvSpPr>
        <p:spPr>
          <a:xfrm>
            <a:off x="6769100" y="5004037"/>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669363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528"/>
            <a:ext cx="10972800" cy="706055"/>
          </a:xfrm>
        </p:spPr>
        <p:txBody>
          <a:bodyPr>
            <a:normAutofit/>
          </a:bodyPr>
          <a:lstStyle/>
          <a:p>
            <a:r>
              <a:rPr lang="en-US" sz="3200" dirty="0" smtClean="0">
                <a:latin typeface="+mn-lt"/>
              </a:rPr>
              <a:t>More examples from state LIHEAP manuals</a:t>
            </a:r>
            <a:endParaRPr lang="en-US" sz="3200" dirty="0">
              <a:latin typeface="+mn-lt"/>
            </a:endParaRPr>
          </a:p>
        </p:txBody>
      </p:sp>
      <p:sp>
        <p:nvSpPr>
          <p:cNvPr id="3" name="Content Placeholder 2"/>
          <p:cNvSpPr>
            <a:spLocks noGrp="1"/>
          </p:cNvSpPr>
          <p:nvPr>
            <p:ph idx="1"/>
          </p:nvPr>
        </p:nvSpPr>
        <p:spPr>
          <a:xfrm>
            <a:off x="1032818" y="1519881"/>
            <a:ext cx="10320982" cy="4657082"/>
          </a:xfrm>
        </p:spPr>
        <p:txBody>
          <a:bodyPr>
            <a:noAutofit/>
          </a:bodyPr>
          <a:lstStyle/>
          <a:p>
            <a:pPr marL="0" indent="0">
              <a:buNone/>
            </a:pPr>
            <a:r>
              <a:rPr lang="en-US" dirty="0" smtClean="0"/>
              <a:t>Arizona – “A </a:t>
            </a:r>
            <a:r>
              <a:rPr lang="en-US" dirty="0"/>
              <a:t>minor </a:t>
            </a:r>
            <a:r>
              <a:rPr lang="en-US" dirty="0" smtClean="0"/>
              <a:t>can be the head </a:t>
            </a:r>
            <a:r>
              <a:rPr lang="en-US" dirty="0"/>
              <a:t>of household with supporting documentation such as rental agreement, and/or other appropriate documentation. </a:t>
            </a:r>
            <a:r>
              <a:rPr lang="en-US" dirty="0" smtClean="0"/>
              <a:t>“</a:t>
            </a:r>
            <a:r>
              <a:rPr lang="en-US" sz="1800" dirty="0" smtClean="0"/>
              <a:t/>
            </a:r>
            <a:br>
              <a:rPr lang="en-US" sz="1800" dirty="0" smtClean="0"/>
            </a:br>
            <a:endParaRPr lang="en-US" sz="1800" dirty="0" smtClean="0"/>
          </a:p>
          <a:p>
            <a:pPr marL="0" indent="0">
              <a:buNone/>
            </a:pPr>
            <a:r>
              <a:rPr lang="en-US" dirty="0" smtClean="0"/>
              <a:t>New York – “Benefits </a:t>
            </a:r>
            <a:r>
              <a:rPr lang="en-US" dirty="0"/>
              <a:t>may be issued in the name of a non-qualified alien only when eligible household members are minor children or when the non-qualified alien is the customer of record for the energy bill. </a:t>
            </a:r>
            <a:r>
              <a:rPr lang="en-US" dirty="0" smtClean="0"/>
              <a:t>“</a:t>
            </a:r>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32</a:t>
            </a:fld>
            <a:endParaRPr lang="en-US"/>
          </a:p>
        </p:txBody>
      </p:sp>
    </p:spTree>
    <p:extLst>
      <p:ext uri="{BB962C8B-B14F-4D97-AF65-F5344CB8AC3E}">
        <p14:creationId xmlns:p14="http://schemas.microsoft.com/office/powerpoint/2010/main" val="4031109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8489"/>
            <a:ext cx="12300154" cy="530942"/>
          </a:xfrm>
        </p:spPr>
        <p:txBody>
          <a:bodyPr>
            <a:noAutofit/>
          </a:bodyPr>
          <a:lstStyle/>
          <a:p>
            <a:r>
              <a:rPr lang="en-US" sz="2800" dirty="0" smtClean="0">
                <a:latin typeface="+mn-lt"/>
              </a:rPr>
              <a:t>How do grantees determine benefits for mixed-status households?</a:t>
            </a:r>
            <a:endParaRPr lang="en-US" sz="2800" dirty="0">
              <a:latin typeface="+mn-lt"/>
            </a:endParaRPr>
          </a:p>
        </p:txBody>
      </p:sp>
      <p:sp>
        <p:nvSpPr>
          <p:cNvPr id="3" name="Content Placeholder 2"/>
          <p:cNvSpPr>
            <a:spLocks noGrp="1"/>
          </p:cNvSpPr>
          <p:nvPr>
            <p:ph idx="1"/>
          </p:nvPr>
        </p:nvSpPr>
        <p:spPr>
          <a:xfrm>
            <a:off x="654739" y="1410789"/>
            <a:ext cx="10758055" cy="2866243"/>
          </a:xfrm>
        </p:spPr>
        <p:txBody>
          <a:bodyPr/>
          <a:lstStyle/>
          <a:p>
            <a:pPr marL="0" indent="0">
              <a:buNone/>
            </a:pPr>
            <a:r>
              <a:rPr lang="en-US" sz="2200" dirty="0" smtClean="0"/>
              <a:t>The following </a:t>
            </a:r>
            <a:r>
              <a:rPr lang="en-US" sz="2200" dirty="0"/>
              <a:t>practice </a:t>
            </a:r>
            <a:r>
              <a:rPr lang="en-US" sz="2200" dirty="0" smtClean="0"/>
              <a:t>is followed by many states and ensures </a:t>
            </a:r>
            <a:r>
              <a:rPr lang="en-US" sz="2200" dirty="0"/>
              <a:t>that eligible household members are receiving a benefit but the benefit is reduced.</a:t>
            </a:r>
          </a:p>
          <a:p>
            <a:r>
              <a:rPr lang="en-US" sz="2200" dirty="0" smtClean="0"/>
              <a:t>Income is counted for all household members regardless of citizen status.</a:t>
            </a:r>
          </a:p>
          <a:p>
            <a:r>
              <a:rPr lang="en-US" sz="2200" dirty="0" smtClean="0"/>
              <a:t>Noncitizens are not included in the household size.</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526" y="3343358"/>
            <a:ext cx="3655869" cy="2219635"/>
          </a:xfrm>
          <a:prstGeom prst="rect">
            <a:avLst/>
          </a:prstGeom>
        </p:spPr>
      </p:pic>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182" y="3274645"/>
            <a:ext cx="3278164" cy="2472169"/>
          </a:xfrm>
          <a:prstGeom prst="rect">
            <a:avLst/>
          </a:prstGeom>
        </p:spPr>
      </p:pic>
      <p:sp>
        <p:nvSpPr>
          <p:cNvPr id="6" name="Slide Number Placeholder 5"/>
          <p:cNvSpPr>
            <a:spLocks noGrp="1"/>
          </p:cNvSpPr>
          <p:nvPr>
            <p:ph type="sldNum" sz="quarter" idx="12"/>
          </p:nvPr>
        </p:nvSpPr>
        <p:spPr/>
        <p:txBody>
          <a:bodyPr/>
          <a:lstStyle/>
          <a:p>
            <a:fld id="{AF3DFBAF-8B58-4F95-874C-34C448FB1B6F}" type="slidenum">
              <a:rPr lang="en-US" smtClean="0"/>
              <a:t>33</a:t>
            </a:fld>
            <a:endParaRPr lang="en-US"/>
          </a:p>
        </p:txBody>
      </p:sp>
    </p:spTree>
    <p:extLst>
      <p:ext uri="{BB962C8B-B14F-4D97-AF65-F5344CB8AC3E}">
        <p14:creationId xmlns:p14="http://schemas.microsoft.com/office/powerpoint/2010/main" val="3120328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North Dakota</a:t>
            </a:r>
            <a:endParaRPr lang="en-US" sz="3200" dirty="0">
              <a:latin typeface="+mn-lt"/>
            </a:endParaRPr>
          </a:p>
        </p:txBody>
      </p:sp>
      <p:sp>
        <p:nvSpPr>
          <p:cNvPr id="3" name="Content Placeholder 2"/>
          <p:cNvSpPr>
            <a:spLocks noGrp="1"/>
          </p:cNvSpPr>
          <p:nvPr>
            <p:ph idx="1"/>
          </p:nvPr>
        </p:nvSpPr>
        <p:spPr/>
        <p:txBody>
          <a:bodyPr/>
          <a:lstStyle/>
          <a:p>
            <a:pPr marL="0" indent="0">
              <a:buNone/>
            </a:pPr>
            <a:r>
              <a:rPr lang="en-US" dirty="0" smtClean="0"/>
              <a:t>“When </a:t>
            </a:r>
            <a:r>
              <a:rPr lang="en-US" dirty="0"/>
              <a:t>a non-qualified alien is a member of a LIHEAP household, their income and assets WILL be counted when determining LIHEAP eligibility. However, the non-qualified alien will NOT be counted as a member of the household</a:t>
            </a:r>
            <a:r>
              <a:rPr lang="en-US" dirty="0" smtClean="0"/>
              <a:t>.” </a:t>
            </a:r>
            <a:r>
              <a:rPr lang="en-US" sz="2400" dirty="0" smtClean="0"/>
              <a:t>(North Dakota LIHEAP Manual)</a:t>
            </a:r>
            <a:endParaRPr lang="en-US" sz="2400" dirty="0"/>
          </a:p>
          <a:p>
            <a:endParaRPr lang="en-US" dirty="0"/>
          </a:p>
        </p:txBody>
      </p:sp>
      <p:sp>
        <p:nvSpPr>
          <p:cNvPr id="6" name="Slide Number Placeholder 5"/>
          <p:cNvSpPr>
            <a:spLocks noGrp="1"/>
          </p:cNvSpPr>
          <p:nvPr>
            <p:ph type="sldNum" sz="quarter" idx="12"/>
          </p:nvPr>
        </p:nvSpPr>
        <p:spPr/>
        <p:txBody>
          <a:bodyPr/>
          <a:lstStyle/>
          <a:p>
            <a:fld id="{AF3DFBAF-8B58-4F95-874C-34C448FB1B6F}" type="slidenum">
              <a:rPr lang="en-US" smtClean="0"/>
              <a:t>34</a:t>
            </a:fld>
            <a:endParaRPr lang="en-US"/>
          </a:p>
        </p:txBody>
      </p:sp>
      <p:sp>
        <p:nvSpPr>
          <p:cNvPr id="7" name="Rectangle 6">
            <a:hlinkClick r:id="rId2" action="ppaction://hlinksldjump"/>
          </p:cNvPr>
          <p:cNvSpPr/>
          <p:nvPr/>
        </p:nvSpPr>
        <p:spPr>
          <a:xfrm>
            <a:off x="3466425" y="4306355"/>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8" name="Right Arrow 7">
            <a:hlinkClick r:id="rId3" action="ppaction://hlinksldjump"/>
          </p:cNvPr>
          <p:cNvSpPr/>
          <p:nvPr/>
        </p:nvSpPr>
        <p:spPr>
          <a:xfrm>
            <a:off x="6769100" y="4310863"/>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3047768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Connecticut</a:t>
            </a:r>
            <a:endParaRPr lang="en-US" sz="3200" dirty="0">
              <a:latin typeface="+mn-lt"/>
            </a:endParaRPr>
          </a:p>
        </p:txBody>
      </p:sp>
      <p:sp>
        <p:nvSpPr>
          <p:cNvPr id="3" name="Content Placeholder 2"/>
          <p:cNvSpPr>
            <a:spLocks noGrp="1"/>
          </p:cNvSpPr>
          <p:nvPr>
            <p:ph idx="1"/>
          </p:nvPr>
        </p:nvSpPr>
        <p:spPr>
          <a:xfrm>
            <a:off x="609600" y="1347019"/>
            <a:ext cx="10972800" cy="2782529"/>
          </a:xfrm>
        </p:spPr>
        <p:txBody>
          <a:bodyPr/>
          <a:lstStyle/>
          <a:p>
            <a:pPr marL="0" indent="0">
              <a:buNone/>
            </a:pPr>
            <a:r>
              <a:rPr lang="en-US" sz="2800" dirty="0" smtClean="0"/>
              <a:t>“Non-Qualified </a:t>
            </a:r>
            <a:r>
              <a:rPr lang="en-US" sz="2800" dirty="0"/>
              <a:t>aliens shall not be included as part of the household when determining eligibility for energy assistance benefits. Income/liquid assets from non-qualified aliens shall be included when determining eligibility for energy assistance benefits</a:t>
            </a:r>
            <a:r>
              <a:rPr lang="en-US" sz="2800" dirty="0" smtClean="0"/>
              <a:t>.” </a:t>
            </a:r>
            <a:r>
              <a:rPr lang="en-US" sz="2000" dirty="0" smtClean="0"/>
              <a:t>(Connecticut LIHEAP Manual)</a:t>
            </a:r>
            <a:endParaRPr lang="en-US" sz="2000" dirty="0"/>
          </a:p>
          <a:p>
            <a:pPr marL="0" indent="0">
              <a:buNone/>
            </a:pPr>
            <a:endParaRPr lang="en-US" dirty="0"/>
          </a:p>
        </p:txBody>
      </p:sp>
      <p:sp>
        <p:nvSpPr>
          <p:cNvPr id="6" name="Slide Number Placeholder 5"/>
          <p:cNvSpPr>
            <a:spLocks noGrp="1"/>
          </p:cNvSpPr>
          <p:nvPr>
            <p:ph type="sldNum" sz="quarter" idx="12"/>
          </p:nvPr>
        </p:nvSpPr>
        <p:spPr/>
        <p:txBody>
          <a:bodyPr/>
          <a:lstStyle/>
          <a:p>
            <a:fld id="{AF3DFBAF-8B58-4F95-874C-34C448FB1B6F}" type="slidenum">
              <a:rPr lang="en-US" smtClean="0"/>
              <a:t>35</a:t>
            </a:fld>
            <a:endParaRPr lang="en-US"/>
          </a:p>
        </p:txBody>
      </p:sp>
      <p:sp>
        <p:nvSpPr>
          <p:cNvPr id="7" name="Rectangle 6">
            <a:hlinkClick r:id="rId2" action="ppaction://hlinksldjump"/>
          </p:cNvPr>
          <p:cNvSpPr/>
          <p:nvPr/>
        </p:nvSpPr>
        <p:spPr>
          <a:xfrm>
            <a:off x="3466425" y="4689488"/>
            <a:ext cx="3037203" cy="71900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View another example</a:t>
            </a:r>
            <a:endParaRPr lang="en-US" sz="2000" b="1" dirty="0">
              <a:solidFill>
                <a:schemeClr val="tx1"/>
              </a:solidFill>
            </a:endParaRPr>
          </a:p>
        </p:txBody>
      </p:sp>
      <p:sp>
        <p:nvSpPr>
          <p:cNvPr id="8" name="Right Arrow 7">
            <a:hlinkClick r:id="rId3" action="ppaction://hlinksldjump"/>
          </p:cNvPr>
          <p:cNvSpPr/>
          <p:nvPr/>
        </p:nvSpPr>
        <p:spPr>
          <a:xfrm>
            <a:off x="6769100" y="4693996"/>
            <a:ext cx="1968500" cy="71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Continue</a:t>
            </a:r>
            <a:endParaRPr lang="en-US" sz="2000" b="1" dirty="0">
              <a:solidFill>
                <a:schemeClr val="tx1"/>
              </a:solidFill>
            </a:endParaRPr>
          </a:p>
        </p:txBody>
      </p:sp>
    </p:spTree>
    <p:extLst>
      <p:ext uri="{BB962C8B-B14F-4D97-AF65-F5344CB8AC3E}">
        <p14:creationId xmlns:p14="http://schemas.microsoft.com/office/powerpoint/2010/main" val="1350742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Summary – Best Practices</a:t>
            </a:r>
            <a:endParaRPr lang="en-US" sz="3200" dirty="0">
              <a:latin typeface="+mn-lt"/>
            </a:endParaRPr>
          </a:p>
        </p:txBody>
      </p:sp>
      <p:sp>
        <p:nvSpPr>
          <p:cNvPr id="3" name="Content Placeholder 2"/>
          <p:cNvSpPr>
            <a:spLocks noGrp="1"/>
          </p:cNvSpPr>
          <p:nvPr>
            <p:ph idx="1"/>
          </p:nvPr>
        </p:nvSpPr>
        <p:spPr/>
        <p:txBody>
          <a:bodyPr/>
          <a:lstStyle/>
          <a:p>
            <a:pPr marL="0" indent="0">
              <a:buNone/>
            </a:pPr>
            <a:r>
              <a:rPr lang="en-US" dirty="0"/>
              <a:t>Eligible persons have the right to receive </a:t>
            </a:r>
            <a:r>
              <a:rPr lang="en-US" dirty="0" smtClean="0"/>
              <a:t>energy assistance. </a:t>
            </a:r>
            <a:r>
              <a:rPr lang="en-US" dirty="0"/>
              <a:t>Some applicants (typically eligible children in families where other adults are not eligible) cannot apply on their own. They depend on adult household members to secure assistance. </a:t>
            </a:r>
            <a:r>
              <a:rPr lang="en-US" dirty="0" smtClean="0"/>
              <a:t/>
            </a:r>
            <a:br>
              <a:rPr lang="en-US" dirty="0" smtClean="0"/>
            </a:br>
            <a:endParaRPr lang="en-US" dirty="0" smtClean="0"/>
          </a:p>
          <a:p>
            <a:r>
              <a:rPr lang="en-US" sz="2200" dirty="0" smtClean="0"/>
              <a:t>Best </a:t>
            </a:r>
            <a:r>
              <a:rPr lang="en-US" sz="2200" dirty="0"/>
              <a:t>Practice - States must be able to structure an application process that enables these members to apply for children without divulging information about their own immigration status.</a:t>
            </a:r>
          </a:p>
          <a:p>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36</a:t>
            </a:fld>
            <a:endParaRPr lang="en-US"/>
          </a:p>
        </p:txBody>
      </p:sp>
    </p:spTree>
    <p:extLst>
      <p:ext uri="{BB962C8B-B14F-4D97-AF65-F5344CB8AC3E}">
        <p14:creationId xmlns:p14="http://schemas.microsoft.com/office/powerpoint/2010/main" val="1877245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Summary – Best Practices</a:t>
            </a:r>
          </a:p>
        </p:txBody>
      </p:sp>
      <p:sp>
        <p:nvSpPr>
          <p:cNvPr id="3" name="Content Placeholder 2"/>
          <p:cNvSpPr>
            <a:spLocks noGrp="1"/>
          </p:cNvSpPr>
          <p:nvPr>
            <p:ph idx="1"/>
          </p:nvPr>
        </p:nvSpPr>
        <p:spPr>
          <a:xfrm>
            <a:off x="609600" y="1476215"/>
            <a:ext cx="10972800" cy="4275655"/>
          </a:xfrm>
        </p:spPr>
        <p:txBody>
          <a:bodyPr>
            <a:normAutofit fontScale="92500"/>
          </a:bodyPr>
          <a:lstStyle/>
          <a:p>
            <a:pPr marL="0" indent="0">
              <a:lnSpc>
                <a:spcPct val="110000"/>
              </a:lnSpc>
              <a:buNone/>
            </a:pPr>
            <a:r>
              <a:rPr lang="en-US" dirty="0"/>
              <a:t>The application process needs to inform potential applicants that they may apply for certain household members, and that persons who do not meet the immigration and SSN requirements will not receive benefits, but must provide other information to complete the application</a:t>
            </a:r>
            <a:r>
              <a:rPr lang="en-US" dirty="0" smtClean="0"/>
              <a:t>.</a:t>
            </a:r>
            <a:br>
              <a:rPr lang="en-US" dirty="0" smtClean="0"/>
            </a:br>
            <a:endParaRPr lang="en-US" sz="900" dirty="0" smtClean="0"/>
          </a:p>
          <a:p>
            <a:pPr>
              <a:lnSpc>
                <a:spcPct val="110000"/>
              </a:lnSpc>
            </a:pPr>
            <a:r>
              <a:rPr lang="en-US" sz="2200" dirty="0"/>
              <a:t>HHS recommends that the application have a section that distinguishes between eligible household members who are seeking assistance and ineligible members who are included strictly for purposes of determining income eligibility only. </a:t>
            </a:r>
            <a:r>
              <a:rPr lang="en-US" sz="2200" dirty="0" smtClean="0"/>
              <a:t/>
            </a:r>
            <a:br>
              <a:rPr lang="en-US" sz="2200" dirty="0" smtClean="0"/>
            </a:br>
            <a:endParaRPr lang="en-US" sz="900" dirty="0"/>
          </a:p>
          <a:p>
            <a:pPr>
              <a:lnSpc>
                <a:spcPct val="110000"/>
              </a:lnSpc>
            </a:pPr>
            <a:r>
              <a:rPr lang="en-US" sz="2200" dirty="0" smtClean="0"/>
              <a:t>The </a:t>
            </a:r>
            <a:r>
              <a:rPr lang="en-US" sz="2200" dirty="0"/>
              <a:t>“applicant” does not need to be an eligible member of the household, but should be of legal age to apply on behalf of those members of the household who are eligible. </a:t>
            </a:r>
          </a:p>
          <a:p>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37</a:t>
            </a:fld>
            <a:endParaRPr lang="en-US"/>
          </a:p>
        </p:txBody>
      </p:sp>
    </p:spTree>
    <p:extLst>
      <p:ext uri="{BB962C8B-B14F-4D97-AF65-F5344CB8AC3E}">
        <p14:creationId xmlns:p14="http://schemas.microsoft.com/office/powerpoint/2010/main" val="280847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Summary – Best </a:t>
            </a:r>
            <a:r>
              <a:rPr lang="en-US" sz="3200" dirty="0">
                <a:latin typeface="+mn-lt"/>
              </a:rPr>
              <a:t>P</a:t>
            </a:r>
            <a:r>
              <a:rPr lang="en-US" sz="3200" dirty="0" smtClean="0">
                <a:latin typeface="+mn-lt"/>
              </a:rPr>
              <a:t>ractices</a:t>
            </a:r>
            <a:endParaRPr lang="en-US" sz="3200" dirty="0">
              <a:latin typeface="+mn-lt"/>
            </a:endParaRPr>
          </a:p>
        </p:txBody>
      </p:sp>
      <p:sp>
        <p:nvSpPr>
          <p:cNvPr id="3" name="Content Placeholder 2"/>
          <p:cNvSpPr>
            <a:spLocks noGrp="1"/>
          </p:cNvSpPr>
          <p:nvPr>
            <p:ph idx="1"/>
          </p:nvPr>
        </p:nvSpPr>
        <p:spPr/>
        <p:txBody>
          <a:bodyPr/>
          <a:lstStyle/>
          <a:p>
            <a:pPr marL="0" indent="0">
              <a:buNone/>
            </a:pPr>
            <a:r>
              <a:rPr lang="en-US" dirty="0" smtClean="0"/>
              <a:t>Determining Benefits</a:t>
            </a:r>
          </a:p>
          <a:p>
            <a:r>
              <a:rPr lang="en-US" dirty="0" smtClean="0"/>
              <a:t>Count </a:t>
            </a:r>
            <a:r>
              <a:rPr lang="en-US" dirty="0"/>
              <a:t>the income of ineligible members of the household when determining the total household’s income eligibility.  </a:t>
            </a:r>
            <a:r>
              <a:rPr lang="en-US" dirty="0" smtClean="0"/>
              <a:t>(Income </a:t>
            </a:r>
            <a:r>
              <a:rPr lang="en-US" dirty="0"/>
              <a:t>must be documented, verified, and included in the calculation of the LIHEAP benefit </a:t>
            </a:r>
            <a:r>
              <a:rPr lang="en-US"/>
              <a:t>amount</a:t>
            </a:r>
            <a:r>
              <a:rPr lang="en-US" smtClean="0"/>
              <a:t>.)</a:t>
            </a:r>
            <a:r>
              <a:rPr lang="en-US" dirty="0" smtClean="0"/>
              <a:t/>
            </a:r>
            <a:br>
              <a:rPr lang="en-US" dirty="0" smtClean="0"/>
            </a:br>
            <a:endParaRPr lang="en-US" sz="800" dirty="0" smtClean="0"/>
          </a:p>
          <a:p>
            <a:r>
              <a:rPr lang="en-US" dirty="0" smtClean="0"/>
              <a:t>Do not include ineligible members in the household size when determining a benefit.</a:t>
            </a:r>
            <a:br>
              <a:rPr lang="en-US" dirty="0" smtClean="0"/>
            </a:br>
            <a:endParaRPr lang="en-US" dirty="0"/>
          </a:p>
        </p:txBody>
      </p:sp>
      <p:sp>
        <p:nvSpPr>
          <p:cNvPr id="4" name="Slide Number Placeholder 3"/>
          <p:cNvSpPr>
            <a:spLocks noGrp="1"/>
          </p:cNvSpPr>
          <p:nvPr>
            <p:ph type="sldNum" sz="quarter" idx="12"/>
          </p:nvPr>
        </p:nvSpPr>
        <p:spPr/>
        <p:txBody>
          <a:bodyPr/>
          <a:lstStyle/>
          <a:p>
            <a:fld id="{AF3DFBAF-8B58-4F95-874C-34C448FB1B6F}" type="slidenum">
              <a:rPr lang="en-US" smtClean="0"/>
              <a:t>38</a:t>
            </a:fld>
            <a:endParaRPr lang="en-US"/>
          </a:p>
        </p:txBody>
      </p:sp>
    </p:spTree>
    <p:extLst>
      <p:ext uri="{BB962C8B-B14F-4D97-AF65-F5344CB8AC3E}">
        <p14:creationId xmlns:p14="http://schemas.microsoft.com/office/powerpoint/2010/main" val="2952441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Resources</a:t>
            </a:r>
            <a:endParaRPr lang="en-US" sz="3200" dirty="0">
              <a:latin typeface="+mn-lt"/>
            </a:endParaRPr>
          </a:p>
        </p:txBody>
      </p:sp>
      <p:sp>
        <p:nvSpPr>
          <p:cNvPr id="3" name="Content Placeholder 2"/>
          <p:cNvSpPr>
            <a:spLocks noGrp="1"/>
          </p:cNvSpPr>
          <p:nvPr>
            <p:ph idx="1"/>
          </p:nvPr>
        </p:nvSpPr>
        <p:spPr>
          <a:xfrm>
            <a:off x="609600" y="1227910"/>
            <a:ext cx="10972800" cy="5232947"/>
          </a:xfrm>
        </p:spPr>
        <p:txBody>
          <a:bodyPr>
            <a:normAutofit/>
          </a:bodyPr>
          <a:lstStyle/>
          <a:p>
            <a:pPr marL="0" indent="0">
              <a:buNone/>
            </a:pPr>
            <a:r>
              <a:rPr lang="en-US" sz="2600" dirty="0" smtClean="0"/>
              <a:t>This completes this training tool about mixed-status households and LIHEAP. Please see the following resources for more information:</a:t>
            </a:r>
          </a:p>
          <a:p>
            <a:pPr marL="0" indent="0">
              <a:buNone/>
            </a:pPr>
            <a:endParaRPr lang="en-US" sz="800" dirty="0" smtClean="0"/>
          </a:p>
          <a:p>
            <a:r>
              <a:rPr lang="en-US" sz="2200" dirty="0">
                <a:hlinkClick r:id="rId2"/>
              </a:rPr>
              <a:t>LIHEAP IM - HHS Guidance on the Use of Social Security Numbers (SSNs) and Citizenship Status Verification</a:t>
            </a:r>
            <a:r>
              <a:rPr lang="en-US" sz="2200" dirty="0"/>
              <a:t>, December </a:t>
            </a:r>
            <a:r>
              <a:rPr lang="en-US" sz="2200" dirty="0" smtClean="0"/>
              <a:t>2014.</a:t>
            </a:r>
            <a:br>
              <a:rPr lang="en-US" sz="2200" dirty="0" smtClean="0"/>
            </a:br>
            <a:endParaRPr lang="en-US" sz="800" dirty="0" smtClean="0"/>
          </a:p>
          <a:p>
            <a:r>
              <a:rPr lang="en-US" sz="2200" dirty="0"/>
              <a:t>U.S. Department of Justice interim guidance on verification of citizenship </a:t>
            </a:r>
            <a:r>
              <a:rPr lang="en-US" sz="2200" dirty="0">
                <a:hlinkClick r:id="rId3"/>
              </a:rPr>
              <a:t>(62 FR 61344-61416</a:t>
            </a:r>
            <a:r>
              <a:rPr lang="en-US" sz="2200" dirty="0" smtClean="0">
                <a:hlinkClick r:id="rId3"/>
              </a:rPr>
              <a:t>)</a:t>
            </a:r>
            <a:r>
              <a:rPr lang="en-US" sz="2200" dirty="0" smtClean="0"/>
              <a:t>.</a:t>
            </a:r>
            <a:br>
              <a:rPr lang="en-US" sz="2200" dirty="0" smtClean="0"/>
            </a:br>
            <a:endParaRPr lang="en-US" sz="800" dirty="0" smtClean="0"/>
          </a:p>
          <a:p>
            <a:r>
              <a:rPr lang="en-US" sz="2200" dirty="0">
                <a:hlinkClick r:id="rId4"/>
              </a:rPr>
              <a:t>All under One Roof: Mixed-Status Families in an Era of Reform</a:t>
            </a:r>
            <a:r>
              <a:rPr lang="en-US" sz="2200" b="1" dirty="0"/>
              <a:t/>
            </a:r>
            <a:br>
              <a:rPr lang="en-US" sz="2200" b="1" dirty="0"/>
            </a:br>
            <a:r>
              <a:rPr lang="en-US" sz="2200" dirty="0"/>
              <a:t>by Michael Fix Wendy </a:t>
            </a:r>
            <a:r>
              <a:rPr lang="en-US" sz="2200" dirty="0" smtClean="0"/>
              <a:t>Zimmermann</a:t>
            </a:r>
            <a:br>
              <a:rPr lang="en-US" sz="2200" dirty="0" smtClean="0"/>
            </a:br>
            <a:endParaRPr lang="en-US" sz="800" dirty="0" smtClean="0"/>
          </a:p>
          <a:p>
            <a:r>
              <a:rPr lang="en-US" sz="2200" dirty="0" smtClean="0">
                <a:hlinkClick r:id="rId5"/>
              </a:rPr>
              <a:t>State </a:t>
            </a:r>
            <a:r>
              <a:rPr lang="en-US" sz="2200" dirty="0">
                <a:hlinkClick r:id="rId5"/>
              </a:rPr>
              <a:t>LIHEAP </a:t>
            </a:r>
            <a:r>
              <a:rPr lang="en-US" sz="2200" dirty="0" smtClean="0">
                <a:hlinkClick r:id="rId5"/>
              </a:rPr>
              <a:t>Manuals</a:t>
            </a:r>
            <a:r>
              <a:rPr lang="en-US" sz="2200" dirty="0" smtClean="0"/>
              <a:t/>
            </a:r>
            <a:br>
              <a:rPr lang="en-US" sz="2200" dirty="0" smtClean="0"/>
            </a:br>
            <a:endParaRPr lang="en-US" sz="800" dirty="0"/>
          </a:p>
          <a:p>
            <a:r>
              <a:rPr lang="en-US" sz="2200" dirty="0" smtClean="0">
                <a:hlinkClick r:id="rId6"/>
              </a:rPr>
              <a:t>State </a:t>
            </a:r>
            <a:r>
              <a:rPr lang="en-US" sz="2200" dirty="0">
                <a:hlinkClick r:id="rId6"/>
              </a:rPr>
              <a:t>LIHEAP Applications</a:t>
            </a:r>
            <a:r>
              <a:rPr lang="en-US" sz="2000" dirty="0"/>
              <a:t/>
            </a:r>
            <a:br>
              <a:rPr lang="en-US" sz="2000" dirty="0"/>
            </a:br>
            <a:endParaRPr lang="en-US" sz="1600" dirty="0" smtClean="0"/>
          </a:p>
          <a:p>
            <a:endParaRPr lang="en-US" sz="2000" dirty="0"/>
          </a:p>
          <a:p>
            <a:pPr marL="0" indent="0">
              <a:buNone/>
            </a:pPr>
            <a:endParaRPr lang="en-US" sz="3600" dirty="0" smtClean="0"/>
          </a:p>
          <a:p>
            <a:pPr marL="0" indent="0">
              <a:buNone/>
            </a:pPr>
            <a:endParaRPr lang="en-US" sz="4800" dirty="0"/>
          </a:p>
        </p:txBody>
      </p:sp>
      <p:sp>
        <p:nvSpPr>
          <p:cNvPr id="4" name="Slide Number Placeholder 3"/>
          <p:cNvSpPr>
            <a:spLocks noGrp="1"/>
          </p:cNvSpPr>
          <p:nvPr>
            <p:ph type="sldNum" sz="quarter" idx="12"/>
          </p:nvPr>
        </p:nvSpPr>
        <p:spPr/>
        <p:txBody>
          <a:bodyPr/>
          <a:lstStyle/>
          <a:p>
            <a:fld id="{AF3DFBAF-8B58-4F95-874C-34C448FB1B6F}" type="slidenum">
              <a:rPr lang="en-US" smtClean="0"/>
              <a:t>39</a:t>
            </a:fld>
            <a:endParaRPr lang="en-US"/>
          </a:p>
        </p:txBody>
      </p:sp>
    </p:spTree>
    <p:extLst>
      <p:ext uri="{BB962C8B-B14F-4D97-AF65-F5344CB8AC3E}">
        <p14:creationId xmlns:p14="http://schemas.microsoft.com/office/powerpoint/2010/main" val="44699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Not</a:t>
            </a:r>
            <a:r>
              <a:rPr lang="en-US" dirty="0" smtClean="0">
                <a:latin typeface="+mn-lt"/>
              </a:rPr>
              <a:t> Correct</a:t>
            </a:r>
            <a:endParaRPr lang="en-US" dirty="0">
              <a:latin typeface="+mn-lt"/>
            </a:endParaRPr>
          </a:p>
        </p:txBody>
      </p:sp>
      <p:sp>
        <p:nvSpPr>
          <p:cNvPr id="3" name="Content Placeholder 2"/>
          <p:cNvSpPr>
            <a:spLocks noGrp="1"/>
          </p:cNvSpPr>
          <p:nvPr>
            <p:ph idx="1"/>
          </p:nvPr>
        </p:nvSpPr>
        <p:spPr>
          <a:xfrm>
            <a:off x="3698961" y="2195465"/>
            <a:ext cx="6715039" cy="673511"/>
          </a:xfrm>
        </p:spPr>
        <p:txBody>
          <a:bodyPr>
            <a:normAutofit/>
          </a:bodyPr>
          <a:lstStyle/>
          <a:p>
            <a:pPr marL="0" indent="0" algn="ctr">
              <a:buNone/>
            </a:pPr>
            <a:r>
              <a:rPr lang="en-US" sz="3600" dirty="0" smtClean="0"/>
              <a:t>and choose another answer</a:t>
            </a:r>
            <a:endParaRPr lang="en-US" sz="3600" dirty="0"/>
          </a:p>
        </p:txBody>
      </p:sp>
      <p:sp>
        <p:nvSpPr>
          <p:cNvPr id="4" name="Left Arrow 3">
            <a:hlinkClick r:id="rId2" action="ppaction://hlinksldjump"/>
          </p:cNvPr>
          <p:cNvSpPr/>
          <p:nvPr/>
        </p:nvSpPr>
        <p:spPr>
          <a:xfrm>
            <a:off x="1895762" y="2012472"/>
            <a:ext cx="1870364" cy="10394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Go back</a:t>
            </a:r>
            <a:endParaRPr lang="en-US" sz="2400" b="1" dirty="0">
              <a:solidFill>
                <a:schemeClr val="tx1"/>
              </a:solidFill>
            </a:endParaRPr>
          </a:p>
        </p:txBody>
      </p:sp>
      <p:sp>
        <p:nvSpPr>
          <p:cNvPr id="5" name="Slide Number Placeholder 4"/>
          <p:cNvSpPr>
            <a:spLocks noGrp="1"/>
          </p:cNvSpPr>
          <p:nvPr>
            <p:ph type="sldNum" sz="quarter" idx="12"/>
          </p:nvPr>
        </p:nvSpPr>
        <p:spPr/>
        <p:txBody>
          <a:bodyPr/>
          <a:lstStyle/>
          <a:p>
            <a:fld id="{AF3DFBAF-8B58-4F95-874C-34C448FB1B6F}" type="slidenum">
              <a:rPr lang="en-US" smtClean="0"/>
              <a:t>4</a:t>
            </a:fld>
            <a:endParaRPr lang="en-US"/>
          </a:p>
        </p:txBody>
      </p:sp>
    </p:spTree>
    <p:extLst>
      <p:ext uri="{BB962C8B-B14F-4D97-AF65-F5344CB8AC3E}">
        <p14:creationId xmlns:p14="http://schemas.microsoft.com/office/powerpoint/2010/main" val="3347682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224"/>
            <a:ext cx="10972800" cy="706055"/>
          </a:xfrm>
        </p:spPr>
        <p:txBody>
          <a:bodyPr/>
          <a:lstStyle/>
          <a:p>
            <a:r>
              <a:rPr lang="en-US" sz="3200" dirty="0" smtClean="0"/>
              <a:t>The following noncitizens are here legally</a:t>
            </a:r>
            <a:endParaRPr lang="en-US" sz="3200" dirty="0"/>
          </a:p>
        </p:txBody>
      </p:sp>
      <p:sp>
        <p:nvSpPr>
          <p:cNvPr id="3" name="Content Placeholder 2"/>
          <p:cNvSpPr>
            <a:spLocks noGrp="1"/>
          </p:cNvSpPr>
          <p:nvPr>
            <p:ph idx="1"/>
          </p:nvPr>
        </p:nvSpPr>
        <p:spPr/>
        <p:txBody>
          <a:bodyPr/>
          <a:lstStyle/>
          <a:p>
            <a:pPr lvl="1"/>
            <a:r>
              <a:rPr lang="en-US" sz="2800" dirty="0" smtClean="0"/>
              <a:t>Immigrant</a:t>
            </a:r>
            <a:r>
              <a:rPr lang="en-US" sz="2800" dirty="0"/>
              <a:t>	</a:t>
            </a:r>
            <a:r>
              <a:rPr lang="en-US" sz="2800" dirty="0" smtClean="0"/>
              <a:t/>
            </a:r>
            <a:br>
              <a:rPr lang="en-US" sz="2800" dirty="0" smtClean="0"/>
            </a:br>
            <a:endParaRPr lang="en-US" sz="2800" dirty="0"/>
          </a:p>
          <a:p>
            <a:pPr lvl="1"/>
            <a:r>
              <a:rPr lang="en-US" sz="2800" dirty="0"/>
              <a:t>Lawful Permanent Resident </a:t>
            </a:r>
            <a:r>
              <a:rPr lang="en-US" sz="2800" dirty="0" smtClean="0"/>
              <a:t/>
            </a:r>
            <a:br>
              <a:rPr lang="en-US" sz="2800" dirty="0" smtClean="0"/>
            </a:br>
            <a:endParaRPr lang="en-US" sz="2800" dirty="0"/>
          </a:p>
          <a:p>
            <a:pPr lvl="1"/>
            <a:r>
              <a:rPr lang="en-US" sz="2800" dirty="0"/>
              <a:t>Qualified Alien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546" y="4001294"/>
            <a:ext cx="5632622" cy="1874937"/>
          </a:xfrm>
          <a:prstGeom prst="rect">
            <a:avLst/>
          </a:prstGeom>
        </p:spPr>
      </p:pic>
      <p:sp>
        <p:nvSpPr>
          <p:cNvPr id="5" name="Slide Number Placeholder 4"/>
          <p:cNvSpPr>
            <a:spLocks noGrp="1"/>
          </p:cNvSpPr>
          <p:nvPr>
            <p:ph type="sldNum" sz="quarter" idx="12"/>
          </p:nvPr>
        </p:nvSpPr>
        <p:spPr/>
        <p:txBody>
          <a:bodyPr/>
          <a:lstStyle/>
          <a:p>
            <a:fld id="{AF3DFBAF-8B58-4F95-874C-34C448FB1B6F}" type="slidenum">
              <a:rPr lang="en-US" smtClean="0"/>
              <a:t>5</a:t>
            </a:fld>
            <a:endParaRPr lang="en-US"/>
          </a:p>
        </p:txBody>
      </p:sp>
    </p:spTree>
    <p:extLst>
      <p:ext uri="{BB962C8B-B14F-4D97-AF65-F5344CB8AC3E}">
        <p14:creationId xmlns:p14="http://schemas.microsoft.com/office/powerpoint/2010/main" val="2628303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433"/>
            <a:ext cx="12192000" cy="552767"/>
          </a:xfrm>
        </p:spPr>
        <p:txBody>
          <a:bodyPr>
            <a:noAutofit/>
          </a:bodyPr>
          <a:lstStyle/>
          <a:p>
            <a:r>
              <a:rPr lang="en-US" sz="2300" dirty="0" smtClean="0">
                <a:solidFill>
                  <a:srgbClr val="FFFFFF"/>
                </a:solidFill>
              </a:rPr>
              <a:t>Mixed-status families are complex. They may be made up of any combination of:</a:t>
            </a:r>
            <a:br>
              <a:rPr lang="en-US" sz="2300" dirty="0" smtClean="0">
                <a:solidFill>
                  <a:srgbClr val="FFFFFF"/>
                </a:solidFill>
              </a:rPr>
            </a:br>
            <a:endParaRPr lang="en-US" sz="2300" dirty="0">
              <a:solidFill>
                <a:srgbClr val="FFFFFF"/>
              </a:solidFill>
            </a:endParaRPr>
          </a:p>
        </p:txBody>
      </p:sp>
      <p:sp>
        <p:nvSpPr>
          <p:cNvPr id="3" name="Content Placeholder 2"/>
          <p:cNvSpPr>
            <a:spLocks noGrp="1"/>
          </p:cNvSpPr>
          <p:nvPr>
            <p:ph idx="1"/>
          </p:nvPr>
        </p:nvSpPr>
        <p:spPr>
          <a:xfrm>
            <a:off x="838200" y="1316182"/>
            <a:ext cx="10515600" cy="5387254"/>
          </a:xfrm>
        </p:spPr>
        <p:txBody>
          <a:bodyPr/>
          <a:lstStyle/>
          <a:p>
            <a:endParaRPr lang="en-US" dirty="0" smtClean="0"/>
          </a:p>
          <a:p>
            <a:endParaRPr lang="en-US" dirty="0" smtClean="0"/>
          </a:p>
        </p:txBody>
      </p:sp>
      <p:graphicFrame>
        <p:nvGraphicFramePr>
          <p:cNvPr id="10" name="Diagram 9"/>
          <p:cNvGraphicFramePr/>
          <p:nvPr>
            <p:extLst>
              <p:ext uri="{D42A27DB-BD31-4B8C-83A1-F6EECF244321}">
                <p14:modId xmlns:p14="http://schemas.microsoft.com/office/powerpoint/2010/main" val="4167584851"/>
              </p:ext>
            </p:extLst>
          </p:nvPr>
        </p:nvGraphicFramePr>
        <p:xfrm>
          <a:off x="2174978" y="736600"/>
          <a:ext cx="7510206" cy="5387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F3DFBAF-8B58-4F95-874C-34C448FB1B6F}" type="slidenum">
              <a:rPr lang="en-US" smtClean="0"/>
              <a:t>6</a:t>
            </a:fld>
            <a:endParaRPr lang="en-US"/>
          </a:p>
        </p:txBody>
      </p:sp>
    </p:spTree>
    <p:extLst>
      <p:ext uri="{BB962C8B-B14F-4D97-AF65-F5344CB8AC3E}">
        <p14:creationId xmlns:p14="http://schemas.microsoft.com/office/powerpoint/2010/main" val="375222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710"/>
            <a:ext cx="12192000" cy="1550614"/>
          </a:xfrm>
        </p:spPr>
        <p:txBody>
          <a:bodyPr>
            <a:noAutofit/>
          </a:bodyPr>
          <a:lstStyle/>
          <a:p>
            <a:r>
              <a:rPr lang="en-US" sz="3200" dirty="0" smtClean="0">
                <a:solidFill>
                  <a:srgbClr val="FFFFFF"/>
                </a:solidFill>
              </a:rPr>
              <a:t>How </a:t>
            </a:r>
            <a:r>
              <a:rPr lang="en-US" sz="3200" dirty="0">
                <a:solidFill>
                  <a:srgbClr val="FFFFFF"/>
                </a:solidFill>
              </a:rPr>
              <a:t>do some grantees define </a:t>
            </a:r>
            <a:r>
              <a:rPr lang="en-US" sz="3200" dirty="0" smtClean="0">
                <a:solidFill>
                  <a:srgbClr val="FFFFFF"/>
                </a:solidFill>
              </a:rPr>
              <a:t>mixed-status </a:t>
            </a:r>
            <a:r>
              <a:rPr lang="en-US" sz="3200" dirty="0">
                <a:solidFill>
                  <a:srgbClr val="FFFFFF"/>
                </a:solidFill>
              </a:rPr>
              <a:t>households</a:t>
            </a:r>
            <a:r>
              <a:rPr lang="en-US" sz="3200" dirty="0" smtClean="0">
                <a:solidFill>
                  <a:srgbClr val="FFFFFF"/>
                </a:solidFill>
              </a:rPr>
              <a:t>?</a:t>
            </a:r>
            <a:br>
              <a:rPr lang="en-US" sz="3200" dirty="0" smtClean="0">
                <a:solidFill>
                  <a:srgbClr val="FFFFFF"/>
                </a:solidFill>
              </a:rPr>
            </a:br>
            <a:r>
              <a:rPr lang="en-US" sz="3200" dirty="0">
                <a:solidFill>
                  <a:schemeClr val="tx1"/>
                </a:solidFill>
              </a:rPr>
              <a:t/>
            </a:r>
            <a:br>
              <a:rPr lang="en-US" sz="3200" dirty="0">
                <a:solidFill>
                  <a:schemeClr val="tx1"/>
                </a:solidFill>
              </a:rPr>
            </a:br>
            <a:r>
              <a:rPr lang="en-US" sz="3200" dirty="0" smtClean="0">
                <a:solidFill>
                  <a:schemeClr val="tx1"/>
                </a:solidFill>
              </a:rPr>
              <a:t>Select a state to view an example</a:t>
            </a:r>
            <a:endParaRPr lang="en-US" sz="3200" dirty="0">
              <a:solidFill>
                <a:schemeClr val="tx1"/>
              </a:solidFill>
            </a:endParaRPr>
          </a:p>
        </p:txBody>
      </p:sp>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687334"/>
            <a:ext cx="4800600" cy="2571750"/>
          </a:xfrm>
          <a:prstGeom prst="rect">
            <a:avLst/>
          </a:prstGeom>
        </p:spPr>
      </p:pic>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012" y="1888520"/>
            <a:ext cx="3305175" cy="3771900"/>
          </a:xfrm>
          <a:prstGeom prst="rect">
            <a:avLst/>
          </a:prstGeom>
        </p:spPr>
      </p:pic>
      <p:sp>
        <p:nvSpPr>
          <p:cNvPr id="3" name="Slide Number Placeholder 2"/>
          <p:cNvSpPr>
            <a:spLocks noGrp="1"/>
          </p:cNvSpPr>
          <p:nvPr>
            <p:ph type="sldNum" sz="quarter" idx="12"/>
          </p:nvPr>
        </p:nvSpPr>
        <p:spPr/>
        <p:txBody>
          <a:bodyPr/>
          <a:lstStyle/>
          <a:p>
            <a:fld id="{AF3DFBAF-8B58-4F95-874C-34C448FB1B6F}" type="slidenum">
              <a:rPr lang="en-US" smtClean="0"/>
              <a:t>7</a:t>
            </a:fld>
            <a:endParaRPr lang="en-US"/>
          </a:p>
        </p:txBody>
      </p:sp>
    </p:spTree>
    <p:extLst>
      <p:ext uri="{BB962C8B-B14F-4D97-AF65-F5344CB8AC3E}">
        <p14:creationId xmlns:p14="http://schemas.microsoft.com/office/powerpoint/2010/main" val="3213207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Maryland</a:t>
            </a:r>
            <a:r>
              <a:rPr lang="en-US" dirty="0" smtClean="0">
                <a:latin typeface="+mn-lt"/>
              </a:rPr>
              <a:t> – Mixed-Status Household</a:t>
            </a:r>
            <a:endParaRPr lang="en-US" dirty="0">
              <a:latin typeface="+mn-lt"/>
            </a:endParaRPr>
          </a:p>
        </p:txBody>
      </p:sp>
      <p:sp>
        <p:nvSpPr>
          <p:cNvPr id="3" name="Content Placeholder 2"/>
          <p:cNvSpPr>
            <a:spLocks noGrp="1"/>
          </p:cNvSpPr>
          <p:nvPr>
            <p:ph idx="1"/>
          </p:nvPr>
        </p:nvSpPr>
        <p:spPr>
          <a:xfrm>
            <a:off x="609600" y="1329121"/>
            <a:ext cx="10972800" cy="1971368"/>
          </a:xfrm>
        </p:spPr>
        <p:txBody>
          <a:bodyPr/>
          <a:lstStyle/>
          <a:p>
            <a:pPr marL="0" indent="0">
              <a:buNone/>
            </a:pPr>
            <a:r>
              <a:rPr lang="en-US" sz="3600" dirty="0" smtClean="0"/>
              <a:t>“A </a:t>
            </a:r>
            <a:r>
              <a:rPr lang="en-US" sz="3600" dirty="0"/>
              <a:t>mixed household is one in which one or more members are amnesty aliens and one or more members are not</a:t>
            </a:r>
            <a:r>
              <a:rPr lang="en-US" sz="3600" dirty="0" smtClean="0"/>
              <a:t>.“ </a:t>
            </a:r>
            <a:r>
              <a:rPr lang="en-US" dirty="0" smtClean="0"/>
              <a:t>(Maryland LIHEAP Manual)</a:t>
            </a:r>
            <a:endParaRPr lang="en-US" dirty="0"/>
          </a:p>
          <a:p>
            <a:endParaRPr lang="en-US" dirty="0"/>
          </a:p>
        </p:txBody>
      </p:sp>
      <p:sp>
        <p:nvSpPr>
          <p:cNvPr id="5" name="Rectangle 4">
            <a:hlinkClick r:id="rId2" action="ppaction://hlinksldjump"/>
          </p:cNvPr>
          <p:cNvSpPr/>
          <p:nvPr/>
        </p:nvSpPr>
        <p:spPr>
          <a:xfrm>
            <a:off x="2299856" y="3842531"/>
            <a:ext cx="4447309" cy="1274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 would like to see another state example.</a:t>
            </a:r>
            <a:endParaRPr lang="en-US" sz="2800" dirty="0">
              <a:solidFill>
                <a:schemeClr val="tx1"/>
              </a:solidFill>
            </a:endParaRPr>
          </a:p>
        </p:txBody>
      </p:sp>
      <p:sp>
        <p:nvSpPr>
          <p:cNvPr id="8" name="Right Arrow 7">
            <a:hlinkClick r:id="rId3" action="ppaction://hlinksldjump"/>
          </p:cNvPr>
          <p:cNvSpPr/>
          <p:nvPr/>
        </p:nvSpPr>
        <p:spPr>
          <a:xfrm>
            <a:off x="7343357" y="3842531"/>
            <a:ext cx="2286000" cy="1274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Continue</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AF3DFBAF-8B58-4F95-874C-34C448FB1B6F}" type="slidenum">
              <a:rPr lang="en-US" smtClean="0"/>
              <a:t>8</a:t>
            </a:fld>
            <a:endParaRPr lang="en-US"/>
          </a:p>
        </p:txBody>
      </p:sp>
    </p:spTree>
    <p:extLst>
      <p:ext uri="{BB962C8B-B14F-4D97-AF65-F5344CB8AC3E}">
        <p14:creationId xmlns:p14="http://schemas.microsoft.com/office/powerpoint/2010/main" val="90141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Minnesota</a:t>
            </a:r>
            <a:r>
              <a:rPr lang="en-US" dirty="0" smtClean="0">
                <a:latin typeface="+mn-lt"/>
              </a:rPr>
              <a:t> – Mixed-Status Family</a:t>
            </a:r>
            <a:endParaRPr lang="en-US" dirty="0">
              <a:latin typeface="+mn-lt"/>
            </a:endParaRPr>
          </a:p>
        </p:txBody>
      </p:sp>
      <p:sp>
        <p:nvSpPr>
          <p:cNvPr id="3" name="Content Placeholder 2"/>
          <p:cNvSpPr>
            <a:spLocks noGrp="1"/>
          </p:cNvSpPr>
          <p:nvPr>
            <p:ph idx="1"/>
          </p:nvPr>
        </p:nvSpPr>
        <p:spPr>
          <a:xfrm>
            <a:off x="609600" y="1332271"/>
            <a:ext cx="10972800" cy="2546555"/>
          </a:xfrm>
        </p:spPr>
        <p:txBody>
          <a:bodyPr/>
          <a:lstStyle/>
          <a:p>
            <a:pPr marL="0" indent="0">
              <a:buNone/>
            </a:pPr>
            <a:r>
              <a:rPr lang="en-US" sz="3600" dirty="0" smtClean="0"/>
              <a:t>“At </a:t>
            </a:r>
            <a:r>
              <a:rPr lang="en-US" sz="3600" dirty="0"/>
              <a:t>least one adult is an eligible person in a household with other ineligibles or All adults are ineligible </a:t>
            </a:r>
            <a:r>
              <a:rPr lang="en-US" sz="3600" dirty="0" smtClean="0"/>
              <a:t>noncitizens </a:t>
            </a:r>
            <a:r>
              <a:rPr lang="en-US" sz="3600" dirty="0"/>
              <a:t>that reside with one or more eligible </a:t>
            </a:r>
            <a:r>
              <a:rPr lang="en-US" sz="3600" dirty="0" smtClean="0"/>
              <a:t>children.” </a:t>
            </a:r>
            <a:r>
              <a:rPr lang="en-US" dirty="0" smtClean="0"/>
              <a:t>(Minnesota LIHEAP Manual)</a:t>
            </a:r>
            <a:endParaRPr lang="en-US" dirty="0"/>
          </a:p>
          <a:p>
            <a:endParaRPr lang="en-US" dirty="0"/>
          </a:p>
        </p:txBody>
      </p:sp>
      <p:sp>
        <p:nvSpPr>
          <p:cNvPr id="5" name="Rectangle 4">
            <a:hlinkClick r:id="rId2" action="ppaction://hlinksldjump"/>
          </p:cNvPr>
          <p:cNvSpPr/>
          <p:nvPr/>
        </p:nvSpPr>
        <p:spPr>
          <a:xfrm>
            <a:off x="2305665" y="4055359"/>
            <a:ext cx="4447309" cy="1274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 would like to see another state example.</a:t>
            </a:r>
            <a:endParaRPr lang="en-US" sz="2800" dirty="0">
              <a:solidFill>
                <a:schemeClr val="tx1"/>
              </a:solidFill>
            </a:endParaRPr>
          </a:p>
        </p:txBody>
      </p:sp>
      <p:sp>
        <p:nvSpPr>
          <p:cNvPr id="6" name="Right Arrow 5">
            <a:hlinkClick r:id="rId3" action="ppaction://hlinksldjump"/>
          </p:cNvPr>
          <p:cNvSpPr/>
          <p:nvPr/>
        </p:nvSpPr>
        <p:spPr>
          <a:xfrm>
            <a:off x="7481007" y="4055359"/>
            <a:ext cx="2286000" cy="1274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Continue</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AF3DFBAF-8B58-4F95-874C-34C448FB1B6F}" type="slidenum">
              <a:rPr lang="en-US" smtClean="0"/>
              <a:t>9</a:t>
            </a:fld>
            <a:endParaRPr lang="en-US"/>
          </a:p>
        </p:txBody>
      </p:sp>
    </p:spTree>
    <p:extLst>
      <p:ext uri="{BB962C8B-B14F-4D97-AF65-F5344CB8AC3E}">
        <p14:creationId xmlns:p14="http://schemas.microsoft.com/office/powerpoint/2010/main" val="197976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LIHEAP-2">
  <a:themeElements>
    <a:clrScheme name="NCAT">
      <a:dk1>
        <a:srgbClr val="001489"/>
      </a:dk1>
      <a:lt1>
        <a:srgbClr val="F4E59D"/>
      </a:lt1>
      <a:dk2>
        <a:srgbClr val="3E3BF1"/>
      </a:dk2>
      <a:lt2>
        <a:srgbClr val="B5935C"/>
      </a:lt2>
      <a:accent1>
        <a:srgbClr val="418900"/>
      </a:accent1>
      <a:accent2>
        <a:srgbClr val="88002C"/>
      </a:accent2>
      <a:accent3>
        <a:srgbClr val="A5E969"/>
      </a:accent3>
      <a:accent4>
        <a:srgbClr val="F2D653"/>
      </a:accent4>
      <a:accent5>
        <a:srgbClr val="F2B053"/>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HEAP-2" id="{738B9EFD-2612-4415-9283-8158186B83F8}" vid="{3FAECD35-5334-492D-8B4D-F03A15F332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LIHEAP-2</Template>
  <TotalTime>2258</TotalTime>
  <Words>1747</Words>
  <Application>Microsoft Office PowerPoint</Application>
  <PresentationFormat>Widescreen</PresentationFormat>
  <Paragraphs>189</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Century Gothic</vt:lpstr>
      <vt:lpstr>LIHEAP-2</vt:lpstr>
      <vt:lpstr>LIHEAP and Mixed-Status Households</vt:lpstr>
      <vt:lpstr>What is a mixed-status household?</vt:lpstr>
      <vt:lpstr>Are all noncitizens here illegally?</vt:lpstr>
      <vt:lpstr>Not Correct</vt:lpstr>
      <vt:lpstr>The following noncitizens are here legally</vt:lpstr>
      <vt:lpstr>Mixed-status families are complex. They may be made up of any combination of: </vt:lpstr>
      <vt:lpstr>How do some grantees define mixed-status households?  Select a state to view an example</vt:lpstr>
      <vt:lpstr>Maryland – Mixed-Status Household</vt:lpstr>
      <vt:lpstr>Minnesota – Mixed-Status Family</vt:lpstr>
      <vt:lpstr>What type of individuals are considered ineligible household members?</vt:lpstr>
      <vt:lpstr>Montana</vt:lpstr>
      <vt:lpstr>Nevada</vt:lpstr>
      <vt:lpstr>Are there many mixed-status households in the U.S.?</vt:lpstr>
      <vt:lpstr>Are mixed-status households eligible for LIHEAP? </vt:lpstr>
      <vt:lpstr>Welcoming Center for New Pennsylvanians</vt:lpstr>
      <vt:lpstr>If mixed-status households can receive LIHEAP, what is the issue? </vt:lpstr>
      <vt:lpstr>What is the issue (continued)</vt:lpstr>
      <vt:lpstr>What are the grantees responsibilities? </vt:lpstr>
      <vt:lpstr>Does HHS have guidance for grantees?</vt:lpstr>
      <vt:lpstr>Do household members need a Social Security Number to apply for LIHEAP?</vt:lpstr>
      <vt:lpstr>Are local agencies required to verify SSNs? </vt:lpstr>
      <vt:lpstr>Noncitizens and Applications</vt:lpstr>
      <vt:lpstr>New Mexico Application</vt:lpstr>
      <vt:lpstr>How are noncitizens addressed in applications?</vt:lpstr>
      <vt:lpstr>Nebraska Application</vt:lpstr>
      <vt:lpstr>North Dakota’s application asks if the head of household is a U.S. citizen.</vt:lpstr>
      <vt:lpstr>What is in the LIHEAP plan?</vt:lpstr>
      <vt:lpstr>In mixed-status households, who can apply for LIHEAP?</vt:lpstr>
      <vt:lpstr>Wisconsin</vt:lpstr>
      <vt:lpstr>Utah</vt:lpstr>
      <vt:lpstr>Pennsylvania</vt:lpstr>
      <vt:lpstr>More examples from state LIHEAP manuals</vt:lpstr>
      <vt:lpstr>How do grantees determine benefits for mixed-status households?</vt:lpstr>
      <vt:lpstr>North Dakota</vt:lpstr>
      <vt:lpstr>Connecticut</vt:lpstr>
      <vt:lpstr>Summary – Best Practices</vt:lpstr>
      <vt:lpstr>Summary – Best Practices</vt:lpstr>
      <vt:lpstr>Summary – Best Practices</vt:lpstr>
      <vt:lpstr>Resources</vt:lpstr>
    </vt:vector>
  </TitlesOfParts>
  <Company>The National Center for Appropriate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LIHEAP and Mixed Status Households</dc:title>
  <dc:creator>sherry vogel</dc:creator>
  <cp:lastModifiedBy> sherry vogel</cp:lastModifiedBy>
  <cp:revision>152</cp:revision>
  <cp:lastPrinted>2016-07-11T19:21:17Z</cp:lastPrinted>
  <dcterms:created xsi:type="dcterms:W3CDTF">2016-07-07T19:37:36Z</dcterms:created>
  <dcterms:modified xsi:type="dcterms:W3CDTF">2016-08-18T16:48:34Z</dcterms:modified>
</cp:coreProperties>
</file>